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p:regular r:id="rId30"/>
      <p:bold r:id="rId31"/>
      <p:italic r:id="rId32"/>
      <p:boldItalic r:id="rId33"/>
    </p:embeddedFont>
    <p:embeddedFont>
      <p:font typeface="Montserrat"/>
      <p:regular r:id="rId34"/>
      <p:bold r:id="rId35"/>
      <p:italic r:id="rId36"/>
      <p:boldItalic r:id="rId37"/>
    </p:embeddedFont>
    <p:embeddedFont>
      <p:font typeface="Merriweather"/>
      <p:regular r:id="rId38"/>
      <p:bold r:id="rId39"/>
      <p:italic r:id="rId40"/>
      <p:boldItalic r:id="rId41"/>
    </p:embeddedFont>
    <p:embeddedFont>
      <p:font typeface="Comforta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D480A6-56B8-433C-B360-4A24234FECBD}">
  <a:tblStyle styleId="{34D480A6-56B8-433C-B360-4A24234FECBD}"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6A69015-0BB1-45BB-B6FA-5E6B4317D72D}"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italic.fntdata"/><Relationship Id="rId20" Type="http://schemas.openxmlformats.org/officeDocument/2006/relationships/slide" Target="slides/slide14.xml"/><Relationship Id="rId42" Type="http://schemas.openxmlformats.org/officeDocument/2006/relationships/font" Target="fonts/Comfortaa-regular.fntdata"/><Relationship Id="rId41" Type="http://schemas.openxmlformats.org/officeDocument/2006/relationships/font" Target="fonts/Merriweather-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omfortaa-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italic.fntdata"/><Relationship Id="rId13" Type="http://schemas.openxmlformats.org/officeDocument/2006/relationships/slide" Target="slides/slide7.xml"/><Relationship Id="rId35" Type="http://schemas.openxmlformats.org/officeDocument/2006/relationships/font" Target="fonts/Montserrat-bold.fntdata"/><Relationship Id="rId12" Type="http://schemas.openxmlformats.org/officeDocument/2006/relationships/slide" Target="slides/slide6.xml"/><Relationship Id="rId34" Type="http://schemas.openxmlformats.org/officeDocument/2006/relationships/font" Target="fonts/Montserrat-regular.fntdata"/><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italic.fntdata"/><Relationship Id="rId17" Type="http://schemas.openxmlformats.org/officeDocument/2006/relationships/slide" Target="slides/slide11.xml"/><Relationship Id="rId39" Type="http://schemas.openxmlformats.org/officeDocument/2006/relationships/font" Target="fonts/Merriweather-bold.fntdata"/><Relationship Id="rId16" Type="http://schemas.openxmlformats.org/officeDocument/2006/relationships/slide" Target="slides/slide10.xml"/><Relationship Id="rId38" Type="http://schemas.openxmlformats.org/officeDocument/2006/relationships/font" Target="fonts/Merriweather-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6b86480c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6b86480c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ecf3b229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ecf3b229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7f275b0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7f275b0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ecf3b22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ecf3b22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df1385072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df1385072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edee244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edee24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e7edee244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e7edee244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e7edee24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e7edee24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7edee2447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7edee244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ea1cef76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ea1cef76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ea1cef76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ea1cef76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dea1cef76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dea1cef7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858b96e1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858b96e1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858b96e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858b96e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ecf3b24f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ecf3b24f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e6b86480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e6b86480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ecf3b229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ecf3b229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ea1cef7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ea1cef7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ecf3b24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ecf3b24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ecf3b24f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ecf3b24f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decf3b229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decf3b229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ecf3b22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ecf3b22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arduino.cc/reference/en/" TargetMode="External"/><Relationship Id="rId4" Type="http://schemas.openxmlformats.org/officeDocument/2006/relationships/hyperlink" Target="https://processing.org/reference/" TargetMode="External"/><Relationship Id="rId5" Type="http://schemas.openxmlformats.org/officeDocument/2006/relationships/hyperlink" Target="https://developer.android.com/doc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nvSpPr>
        <p:spPr>
          <a:xfrm>
            <a:off x="2651675" y="3037200"/>
            <a:ext cx="33288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latin typeface="Roboto"/>
                <a:ea typeface="Roboto"/>
                <a:cs typeface="Roboto"/>
                <a:sym typeface="Roboto"/>
              </a:rPr>
              <a:t>Final year </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Project </a:t>
            </a:r>
            <a:r>
              <a:rPr b="1" lang="en" sz="2000">
                <a:latin typeface="Roboto"/>
                <a:ea typeface="Roboto"/>
                <a:cs typeface="Roboto"/>
                <a:sym typeface="Roboto"/>
              </a:rPr>
              <a:t>presentation</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On</a:t>
            </a:r>
            <a:endParaRPr b="1" sz="2000">
              <a:latin typeface="Roboto"/>
              <a:ea typeface="Roboto"/>
              <a:cs typeface="Roboto"/>
              <a:sym typeface="Roboto"/>
            </a:endParaRPr>
          </a:p>
          <a:p>
            <a:pPr indent="0" lvl="0" marL="0" rtl="0" algn="ctr">
              <a:spcBef>
                <a:spcPts val="0"/>
              </a:spcBef>
              <a:spcAft>
                <a:spcPts val="0"/>
              </a:spcAft>
              <a:buNone/>
            </a:pPr>
            <a:r>
              <a:rPr b="1" lang="en" sz="2000">
                <a:latin typeface="Roboto"/>
                <a:ea typeface="Roboto"/>
                <a:cs typeface="Roboto"/>
                <a:sym typeface="Roboto"/>
              </a:rPr>
              <a:t>5 dof robotic arm</a:t>
            </a:r>
            <a:r>
              <a:rPr b="1" lang="en" sz="1600">
                <a:latin typeface="Roboto"/>
                <a:ea typeface="Roboto"/>
                <a:cs typeface="Roboto"/>
                <a:sym typeface="Roboto"/>
              </a:rPr>
              <a:t> </a:t>
            </a:r>
            <a:endParaRPr b="1" sz="1600">
              <a:latin typeface="Roboto"/>
              <a:ea typeface="Roboto"/>
              <a:cs typeface="Roboto"/>
              <a:sym typeface="Roboto"/>
            </a:endParaRPr>
          </a:p>
        </p:txBody>
      </p:sp>
      <p:pic>
        <p:nvPicPr>
          <p:cNvPr id="65" name="Google Shape;65;p13"/>
          <p:cNvPicPr preferRelativeResize="0"/>
          <p:nvPr/>
        </p:nvPicPr>
        <p:blipFill>
          <a:blip r:embed="rId3">
            <a:alphaModFix/>
          </a:blip>
          <a:stretch>
            <a:fillRect/>
          </a:stretch>
        </p:blipFill>
        <p:spPr>
          <a:xfrm>
            <a:off x="2368227" y="288500"/>
            <a:ext cx="4507825" cy="177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Software used</a:t>
            </a:r>
            <a:endParaRPr>
              <a:latin typeface="Comfortaa"/>
              <a:ea typeface="Comfortaa"/>
              <a:cs typeface="Comfortaa"/>
              <a:sym typeface="Comfortaa"/>
            </a:endParaRPr>
          </a:p>
        </p:txBody>
      </p:sp>
      <p:sp>
        <p:nvSpPr>
          <p:cNvPr id="127" name="Google Shape;127;p22"/>
          <p:cNvSpPr txBox="1"/>
          <p:nvPr/>
        </p:nvSpPr>
        <p:spPr>
          <a:xfrm>
            <a:off x="311725" y="1783475"/>
            <a:ext cx="8480100" cy="1877700"/>
          </a:xfrm>
          <a:prstGeom prst="rect">
            <a:avLst/>
          </a:prstGeom>
          <a:noFill/>
          <a:ln>
            <a:noFill/>
          </a:ln>
        </p:spPr>
        <p:txBody>
          <a:bodyPr anchorCtr="0" anchor="t" bIns="91425" lIns="91425" spcFirstLastPara="1" rIns="91425" wrap="square" tIns="91425">
            <a:spAutoFit/>
          </a:bodyPr>
          <a:lstStyle/>
          <a:p>
            <a:pPr indent="-355600" lvl="0" marL="457200" rtl="0" algn="just">
              <a:lnSpc>
                <a:spcPct val="150000"/>
              </a:lnSpc>
              <a:spcBef>
                <a:spcPts val="0"/>
              </a:spcBef>
              <a:spcAft>
                <a:spcPts val="0"/>
              </a:spcAft>
              <a:buSzPts val="2000"/>
              <a:buFont typeface="Comfortaa"/>
              <a:buChar char="●"/>
            </a:pPr>
            <a:r>
              <a:rPr lang="en" sz="2000">
                <a:latin typeface="Comfortaa"/>
                <a:ea typeface="Comfortaa"/>
                <a:cs typeface="Comfortaa"/>
                <a:sym typeface="Comfortaa"/>
              </a:rPr>
              <a:t>Arduino IDE </a:t>
            </a:r>
            <a:endParaRPr sz="2000">
              <a:latin typeface="Comfortaa"/>
              <a:ea typeface="Comfortaa"/>
              <a:cs typeface="Comfortaa"/>
              <a:sym typeface="Comfortaa"/>
            </a:endParaRPr>
          </a:p>
          <a:p>
            <a:pPr indent="-355600" lvl="0" marL="457200" rtl="0" algn="just">
              <a:lnSpc>
                <a:spcPct val="150000"/>
              </a:lnSpc>
              <a:spcBef>
                <a:spcPts val="0"/>
              </a:spcBef>
              <a:spcAft>
                <a:spcPts val="0"/>
              </a:spcAft>
              <a:buSzPts val="2000"/>
              <a:buFont typeface="Comfortaa"/>
              <a:buChar char="●"/>
            </a:pPr>
            <a:r>
              <a:rPr lang="en" sz="2000">
                <a:latin typeface="Comfortaa"/>
                <a:ea typeface="Comfortaa"/>
                <a:cs typeface="Comfortaa"/>
                <a:sym typeface="Comfortaa"/>
              </a:rPr>
              <a:t>Processing development environment (for </a:t>
            </a:r>
            <a:r>
              <a:rPr lang="en" sz="2000">
                <a:latin typeface="Comfortaa"/>
                <a:ea typeface="Comfortaa"/>
                <a:cs typeface="Comfortaa"/>
                <a:sym typeface="Comfortaa"/>
              </a:rPr>
              <a:t>desktop controller app</a:t>
            </a:r>
            <a:r>
              <a:rPr lang="en" sz="2000">
                <a:latin typeface="Comfortaa"/>
                <a:ea typeface="Comfortaa"/>
                <a:cs typeface="Comfortaa"/>
                <a:sym typeface="Comfortaa"/>
              </a:rPr>
              <a:t>) </a:t>
            </a:r>
            <a:endParaRPr sz="2000">
              <a:latin typeface="Comfortaa"/>
              <a:ea typeface="Comfortaa"/>
              <a:cs typeface="Comfortaa"/>
              <a:sym typeface="Comfortaa"/>
            </a:endParaRPr>
          </a:p>
          <a:p>
            <a:pPr indent="-355600" lvl="0" marL="457200" rtl="0" algn="just">
              <a:lnSpc>
                <a:spcPct val="150000"/>
              </a:lnSpc>
              <a:spcBef>
                <a:spcPts val="0"/>
              </a:spcBef>
              <a:spcAft>
                <a:spcPts val="0"/>
              </a:spcAft>
              <a:buSzPts val="2000"/>
              <a:buFont typeface="Comfortaa"/>
              <a:buChar char="●"/>
            </a:pPr>
            <a:r>
              <a:rPr lang="en" sz="2000">
                <a:latin typeface="Comfortaa"/>
                <a:ea typeface="Comfortaa"/>
                <a:cs typeface="Comfortaa"/>
                <a:sym typeface="Comfortaa"/>
              </a:rPr>
              <a:t>Android studio (for android controller)</a:t>
            </a:r>
            <a:endParaRPr sz="2000">
              <a:latin typeface="Comfortaa"/>
              <a:ea typeface="Comfortaa"/>
              <a:cs typeface="Comfortaa"/>
              <a:sym typeface="Comforta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3">
            <a:alphaModFix/>
          </a:blip>
          <a:stretch>
            <a:fillRect/>
          </a:stretch>
        </p:blipFill>
        <p:spPr>
          <a:xfrm>
            <a:off x="152400" y="152400"/>
            <a:ext cx="8839200" cy="4756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Mechanical config</a:t>
            </a:r>
            <a:endParaRPr>
              <a:latin typeface="Comfortaa"/>
              <a:ea typeface="Comfortaa"/>
              <a:cs typeface="Comfortaa"/>
              <a:sym typeface="Comfortaa"/>
            </a:endParaRPr>
          </a:p>
        </p:txBody>
      </p:sp>
      <p:pic>
        <p:nvPicPr>
          <p:cNvPr id="138" name="Google Shape;138;p24"/>
          <p:cNvPicPr preferRelativeResize="0"/>
          <p:nvPr/>
        </p:nvPicPr>
        <p:blipFill>
          <a:blip r:embed="rId3">
            <a:alphaModFix/>
          </a:blip>
          <a:stretch>
            <a:fillRect/>
          </a:stretch>
        </p:blipFill>
        <p:spPr>
          <a:xfrm>
            <a:off x="311725" y="1388100"/>
            <a:ext cx="5001025" cy="3582574"/>
          </a:xfrm>
          <a:prstGeom prst="rect">
            <a:avLst/>
          </a:prstGeom>
          <a:noFill/>
          <a:ln>
            <a:noFill/>
          </a:ln>
        </p:spPr>
      </p:pic>
      <p:sp>
        <p:nvSpPr>
          <p:cNvPr id="139" name="Google Shape;139;p24"/>
          <p:cNvSpPr/>
          <p:nvPr/>
        </p:nvSpPr>
        <p:spPr>
          <a:xfrm>
            <a:off x="4194625" y="4259600"/>
            <a:ext cx="638700" cy="235200"/>
          </a:xfrm>
          <a:prstGeom prst="wedgeRoundRectCallout">
            <a:avLst>
              <a:gd fmla="val -132578" name="adj1"/>
              <a:gd fmla="val 1977" name="adj2"/>
              <a:gd fmla="val 0" name="adj3"/>
            </a:avLst>
          </a:pr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Base</a:t>
            </a:r>
            <a:endParaRPr>
              <a:solidFill>
                <a:schemeClr val="dk1"/>
              </a:solidFill>
              <a:highlight>
                <a:schemeClr val="lt1"/>
              </a:highlight>
            </a:endParaRPr>
          </a:p>
        </p:txBody>
      </p:sp>
      <p:sp>
        <p:nvSpPr>
          <p:cNvPr id="140" name="Google Shape;140;p24"/>
          <p:cNvSpPr/>
          <p:nvPr/>
        </p:nvSpPr>
        <p:spPr>
          <a:xfrm>
            <a:off x="1789375" y="3377625"/>
            <a:ext cx="1012800" cy="235200"/>
          </a:xfrm>
          <a:prstGeom prst="wedgeRoundRectCallout">
            <a:avLst>
              <a:gd fmla="val 76920" name="adj1"/>
              <a:gd fmla="val 21152" name="adj2"/>
              <a:gd fmla="val 0" name="adj3"/>
            </a:avLst>
          </a:pr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Shoulder</a:t>
            </a:r>
            <a:endParaRPr>
              <a:solidFill>
                <a:schemeClr val="dk1"/>
              </a:solidFill>
              <a:highlight>
                <a:schemeClr val="lt1"/>
              </a:highlight>
            </a:endParaRPr>
          </a:p>
        </p:txBody>
      </p:sp>
      <p:sp>
        <p:nvSpPr>
          <p:cNvPr id="141" name="Google Shape;141;p24"/>
          <p:cNvSpPr/>
          <p:nvPr/>
        </p:nvSpPr>
        <p:spPr>
          <a:xfrm>
            <a:off x="4057475" y="2495725"/>
            <a:ext cx="775800" cy="235200"/>
          </a:xfrm>
          <a:prstGeom prst="wedgeRoundRectCallout">
            <a:avLst>
              <a:gd fmla="val -132578" name="adj1"/>
              <a:gd fmla="val 1977" name="adj2"/>
              <a:gd fmla="val 0" name="adj3"/>
            </a:avLst>
          </a:pr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Elbow</a:t>
            </a:r>
            <a:endParaRPr>
              <a:solidFill>
                <a:schemeClr val="dk1"/>
              </a:solidFill>
              <a:highlight>
                <a:schemeClr val="lt1"/>
              </a:highlight>
            </a:endParaRPr>
          </a:p>
        </p:txBody>
      </p:sp>
      <p:sp>
        <p:nvSpPr>
          <p:cNvPr id="142" name="Google Shape;142;p24"/>
          <p:cNvSpPr/>
          <p:nvPr/>
        </p:nvSpPr>
        <p:spPr>
          <a:xfrm>
            <a:off x="2705400" y="1388100"/>
            <a:ext cx="638700" cy="235200"/>
          </a:xfrm>
          <a:prstGeom prst="wedgeRoundRectCallout">
            <a:avLst>
              <a:gd fmla="val -46634" name="adj1"/>
              <a:gd fmla="val 299330" name="adj2"/>
              <a:gd fmla="val 0" name="adj3"/>
            </a:avLst>
          </a:pr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chemeClr val="lt1"/>
                </a:highlight>
              </a:rPr>
              <a:t>Wrist</a:t>
            </a:r>
            <a:endParaRPr sz="1200">
              <a:solidFill>
                <a:schemeClr val="dk1"/>
              </a:solidFill>
              <a:highlight>
                <a:schemeClr val="lt1"/>
              </a:highlight>
            </a:endParaRPr>
          </a:p>
        </p:txBody>
      </p:sp>
      <p:sp>
        <p:nvSpPr>
          <p:cNvPr id="143" name="Google Shape;143;p24"/>
          <p:cNvSpPr/>
          <p:nvPr/>
        </p:nvSpPr>
        <p:spPr>
          <a:xfrm>
            <a:off x="638650" y="1888400"/>
            <a:ext cx="828300" cy="235200"/>
          </a:xfrm>
          <a:prstGeom prst="wedgeRoundRectCallout">
            <a:avLst>
              <a:gd fmla="val 99943" name="adj1"/>
              <a:gd fmla="val -33323" name="adj2"/>
              <a:gd fmla="val 0" name="adj3"/>
            </a:avLst>
          </a:prstGeom>
          <a:solidFill>
            <a:schemeClr val="lt1"/>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rPr>
              <a:t>Gripper</a:t>
            </a:r>
            <a:endParaRPr>
              <a:solidFill>
                <a:schemeClr val="dk1"/>
              </a:solidFill>
              <a:highlight>
                <a:schemeClr val="lt1"/>
              </a:highlight>
            </a:endParaRPr>
          </a:p>
        </p:txBody>
      </p:sp>
      <p:graphicFrame>
        <p:nvGraphicFramePr>
          <p:cNvPr id="144" name="Google Shape;144;p24"/>
          <p:cNvGraphicFramePr/>
          <p:nvPr/>
        </p:nvGraphicFramePr>
        <p:xfrm>
          <a:off x="5625350" y="1830313"/>
          <a:ext cx="3000000" cy="3000000"/>
        </p:xfrm>
        <a:graphic>
          <a:graphicData uri="http://schemas.openxmlformats.org/drawingml/2006/table">
            <a:tbl>
              <a:tblPr>
                <a:noFill/>
                <a:tableStyleId>{34D480A6-56B8-433C-B360-4A24234FECBD}</a:tableStyleId>
              </a:tblPr>
              <a:tblGrid>
                <a:gridCol w="1107525"/>
                <a:gridCol w="1107525"/>
                <a:gridCol w="1095475"/>
              </a:tblGrid>
              <a:tr h="756400">
                <a:tc>
                  <a:txBody>
                    <a:bodyPr/>
                    <a:lstStyle/>
                    <a:p>
                      <a:pPr indent="0" lvl="0" marL="0" rtl="0" algn="l">
                        <a:spcBef>
                          <a:spcPts val="0"/>
                        </a:spcBef>
                        <a:spcAft>
                          <a:spcPts val="0"/>
                        </a:spcAft>
                        <a:buNone/>
                      </a:pPr>
                      <a:r>
                        <a:rPr b="1" lang="en" sz="1350">
                          <a:solidFill>
                            <a:srgbClr val="202124"/>
                          </a:solidFill>
                          <a:highlight>
                            <a:srgbClr val="FFFFFF"/>
                          </a:highlight>
                          <a:latin typeface="Comfortaa"/>
                          <a:ea typeface="Comfortaa"/>
                          <a:cs typeface="Comfortaa"/>
                          <a:sym typeface="Comfortaa"/>
                        </a:rPr>
                        <a:t>Actuators</a:t>
                      </a:r>
                      <a:endParaRPr b="1" sz="1350">
                        <a:solidFill>
                          <a:srgbClr val="20212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l">
                        <a:spcBef>
                          <a:spcPts val="0"/>
                        </a:spcBef>
                        <a:spcAft>
                          <a:spcPts val="0"/>
                        </a:spcAft>
                        <a:buNone/>
                      </a:pPr>
                      <a:r>
                        <a:rPr b="1" lang="en" sz="1350">
                          <a:solidFill>
                            <a:srgbClr val="202124"/>
                          </a:solidFill>
                          <a:highlight>
                            <a:srgbClr val="FFFFFF"/>
                          </a:highlight>
                          <a:latin typeface="Comfortaa"/>
                          <a:ea typeface="Comfortaa"/>
                          <a:cs typeface="Comfortaa"/>
                          <a:sym typeface="Comfortaa"/>
                        </a:rPr>
                        <a:t>Joints</a:t>
                      </a:r>
                      <a:endParaRPr b="1" sz="1350">
                        <a:solidFill>
                          <a:srgbClr val="202124"/>
                        </a:solidFill>
                        <a:highlight>
                          <a:srgbClr val="FFFFFF"/>
                        </a:highlight>
                        <a:latin typeface="Comfortaa"/>
                        <a:ea typeface="Comfortaa"/>
                        <a:cs typeface="Comfortaa"/>
                        <a:sym typeface="Comfortaa"/>
                      </a:endParaRPr>
                    </a:p>
                  </a:txBody>
                  <a:tcPr marT="63500" marB="63500" marR="63500" marL="63500"/>
                </a:tc>
                <a:tc>
                  <a:txBody>
                    <a:bodyPr/>
                    <a:lstStyle/>
                    <a:p>
                      <a:pPr indent="0" lvl="0" marL="0" rtl="0" algn="l">
                        <a:spcBef>
                          <a:spcPts val="0"/>
                        </a:spcBef>
                        <a:spcAft>
                          <a:spcPts val="0"/>
                        </a:spcAft>
                        <a:buNone/>
                      </a:pPr>
                      <a:r>
                        <a:rPr b="1" lang="en" sz="1350">
                          <a:solidFill>
                            <a:srgbClr val="202124"/>
                          </a:solidFill>
                          <a:highlight>
                            <a:srgbClr val="FFFFFF"/>
                          </a:highlight>
                          <a:latin typeface="Comfortaa"/>
                          <a:ea typeface="Comfortaa"/>
                          <a:cs typeface="Comfortaa"/>
                          <a:sym typeface="Comfortaa"/>
                        </a:rPr>
                        <a:t>Arduino pwm pins</a:t>
                      </a:r>
                      <a:endParaRPr b="1" sz="1350">
                        <a:solidFill>
                          <a:srgbClr val="202124"/>
                        </a:solidFill>
                        <a:highlight>
                          <a:srgbClr val="FFFFFF"/>
                        </a:highlight>
                        <a:latin typeface="Comfortaa"/>
                        <a:ea typeface="Comfortaa"/>
                        <a:cs typeface="Comfortaa"/>
                        <a:sym typeface="Comfortaa"/>
                      </a:endParaRPr>
                    </a:p>
                  </a:txBody>
                  <a:tcPr marT="63500" marB="63500" marR="63500" marL="63500"/>
                </a:tc>
              </a:tr>
              <a:tr h="388850">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Servo 1</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base</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9</a:t>
                      </a:r>
                      <a:endParaRPr i="1" sz="1200">
                        <a:solidFill>
                          <a:srgbClr val="202124"/>
                        </a:solidFill>
                        <a:highlight>
                          <a:srgbClr val="FFFFFF"/>
                        </a:highlight>
                        <a:latin typeface="Times"/>
                        <a:ea typeface="Times"/>
                        <a:cs typeface="Times"/>
                        <a:sym typeface="Times"/>
                      </a:endParaRPr>
                    </a:p>
                  </a:txBody>
                  <a:tcPr marT="63500" marB="63500" marR="63500" marL="63500"/>
                </a:tc>
              </a:tr>
              <a:tr h="388850">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Servo 2</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shoulder</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6</a:t>
                      </a:r>
                      <a:endParaRPr i="1" sz="1200">
                        <a:solidFill>
                          <a:srgbClr val="202124"/>
                        </a:solidFill>
                        <a:highlight>
                          <a:srgbClr val="FFFFFF"/>
                        </a:highlight>
                        <a:latin typeface="Times"/>
                        <a:ea typeface="Times"/>
                        <a:cs typeface="Times"/>
                        <a:sym typeface="Times"/>
                      </a:endParaRPr>
                    </a:p>
                  </a:txBody>
                  <a:tcPr marT="63500" marB="63500" marR="63500" marL="63500"/>
                </a:tc>
              </a:tr>
              <a:tr h="388850">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Servo 3</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elbow</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5</a:t>
                      </a:r>
                      <a:endParaRPr i="1" sz="1200">
                        <a:solidFill>
                          <a:srgbClr val="202124"/>
                        </a:solidFill>
                        <a:highlight>
                          <a:srgbClr val="FFFFFF"/>
                        </a:highlight>
                        <a:latin typeface="Times"/>
                        <a:ea typeface="Times"/>
                        <a:cs typeface="Times"/>
                        <a:sym typeface="Times"/>
                      </a:endParaRPr>
                    </a:p>
                  </a:txBody>
                  <a:tcPr marT="63500" marB="63500" marR="63500" marL="63500"/>
                </a:tc>
              </a:tr>
              <a:tr h="388850">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Servo 4</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wrist</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3</a:t>
                      </a:r>
                      <a:endParaRPr i="1" sz="1200">
                        <a:solidFill>
                          <a:srgbClr val="202124"/>
                        </a:solidFill>
                        <a:highlight>
                          <a:srgbClr val="FFFFFF"/>
                        </a:highlight>
                        <a:latin typeface="Times"/>
                        <a:ea typeface="Times"/>
                        <a:cs typeface="Times"/>
                        <a:sym typeface="Times"/>
                      </a:endParaRPr>
                    </a:p>
                  </a:txBody>
                  <a:tcPr marT="63500" marB="63500" marR="63500" marL="63500"/>
                </a:tc>
              </a:tr>
              <a:tr h="388850">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Servo 5</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gripper</a:t>
                      </a:r>
                      <a:endParaRPr i="1" sz="1200">
                        <a:solidFill>
                          <a:srgbClr val="202124"/>
                        </a:solidFill>
                        <a:highlight>
                          <a:srgbClr val="FFFFFF"/>
                        </a:highlight>
                        <a:latin typeface="Times"/>
                        <a:ea typeface="Times"/>
                        <a:cs typeface="Times"/>
                        <a:sym typeface="Times"/>
                      </a:endParaRPr>
                    </a:p>
                  </a:txBody>
                  <a:tcPr marT="63500" marB="63500" marR="63500" marL="63500"/>
                </a:tc>
                <a:tc>
                  <a:txBody>
                    <a:bodyPr/>
                    <a:lstStyle/>
                    <a:p>
                      <a:pPr indent="0" lvl="0" marL="0" rtl="0" algn="l">
                        <a:spcBef>
                          <a:spcPts val="0"/>
                        </a:spcBef>
                        <a:spcAft>
                          <a:spcPts val="0"/>
                        </a:spcAft>
                        <a:buNone/>
                      </a:pPr>
                      <a:r>
                        <a:rPr i="1" lang="en" sz="1200">
                          <a:solidFill>
                            <a:srgbClr val="202124"/>
                          </a:solidFill>
                          <a:highlight>
                            <a:srgbClr val="FFFFFF"/>
                          </a:highlight>
                          <a:latin typeface="Times"/>
                          <a:ea typeface="Times"/>
                          <a:cs typeface="Times"/>
                          <a:sym typeface="Times"/>
                        </a:rPr>
                        <a:t>11</a:t>
                      </a:r>
                      <a:endParaRPr i="1" sz="1200">
                        <a:solidFill>
                          <a:srgbClr val="202124"/>
                        </a:solidFill>
                        <a:highlight>
                          <a:srgbClr val="FFFFFF"/>
                        </a:highlight>
                        <a:latin typeface="Times"/>
                        <a:ea typeface="Times"/>
                        <a:cs typeface="Times"/>
                        <a:sym typeface="Times"/>
                      </a:endParaRPr>
                    </a:p>
                  </a:txBody>
                  <a:tcPr marT="63500" marB="63500" marR="63500" marL="63500"/>
                </a:tc>
              </a:tr>
            </a:tbl>
          </a:graphicData>
        </a:graphic>
      </p:graphicFrame>
      <p:sp>
        <p:nvSpPr>
          <p:cNvPr id="145" name="Google Shape;145;p24"/>
          <p:cNvSpPr txBox="1"/>
          <p:nvPr/>
        </p:nvSpPr>
        <p:spPr>
          <a:xfrm>
            <a:off x="5709975" y="4591025"/>
            <a:ext cx="3000000" cy="330900"/>
          </a:xfrm>
          <a:prstGeom prst="rect">
            <a:avLst/>
          </a:prstGeom>
          <a:noFill/>
          <a:ln>
            <a:noFill/>
          </a:ln>
        </p:spPr>
        <p:txBody>
          <a:bodyPr anchorCtr="0" anchor="t" bIns="91425" lIns="91425" spcFirstLastPara="1" rIns="91425" wrap="square" tIns="91425">
            <a:spAutoFit/>
          </a:bodyPr>
          <a:lstStyle/>
          <a:p>
            <a:pPr indent="0" lvl="0" marL="0" marR="9525" rtl="0" algn="ctr">
              <a:lnSpc>
                <a:spcPct val="115000"/>
              </a:lnSpc>
              <a:spcBef>
                <a:spcPts val="0"/>
              </a:spcBef>
              <a:spcAft>
                <a:spcPts val="0"/>
              </a:spcAft>
              <a:buNone/>
            </a:pPr>
            <a:r>
              <a:rPr b="1" i="1" lang="en" sz="950">
                <a:solidFill>
                  <a:srgbClr val="202124"/>
                </a:solidFill>
                <a:highlight>
                  <a:srgbClr val="FFFFFF"/>
                </a:highlight>
              </a:rPr>
              <a:t>Table.1. Servo config with arduino pwm  pins</a:t>
            </a:r>
            <a:endParaRPr b="1"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6690125" y="4618325"/>
            <a:ext cx="21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51" name="Google Shape;151;p25"/>
          <p:cNvSpPr txBox="1"/>
          <p:nvPr>
            <p:ph type="title"/>
          </p:nvPr>
        </p:nvSpPr>
        <p:spPr>
          <a:xfrm>
            <a:off x="311725" y="500925"/>
            <a:ext cx="8520600" cy="50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 and working</a:t>
            </a:r>
            <a:endParaRPr/>
          </a:p>
        </p:txBody>
      </p:sp>
      <p:sp>
        <p:nvSpPr>
          <p:cNvPr id="152" name="Google Shape;152;p25"/>
          <p:cNvSpPr txBox="1"/>
          <p:nvPr/>
        </p:nvSpPr>
        <p:spPr>
          <a:xfrm>
            <a:off x="224100" y="1391675"/>
            <a:ext cx="8695800" cy="2647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latin typeface="Comfortaa"/>
                <a:ea typeface="Comfortaa"/>
                <a:cs typeface="Comfortaa"/>
                <a:sym typeface="Comfortaa"/>
              </a:rPr>
              <a:t>Throughout this project, the developed robotic arm can be controlled in two modes. </a:t>
            </a:r>
            <a:endParaRPr>
              <a:latin typeface="Comfortaa"/>
              <a:ea typeface="Comfortaa"/>
              <a:cs typeface="Comfortaa"/>
              <a:sym typeface="Comfortaa"/>
            </a:endParaRPr>
          </a:p>
          <a:p>
            <a:pPr indent="-317500" lvl="0" marL="457200" rtl="0" algn="just">
              <a:spcBef>
                <a:spcPts val="0"/>
              </a:spcBef>
              <a:spcAft>
                <a:spcPts val="0"/>
              </a:spcAft>
              <a:buSzPts val="1400"/>
              <a:buFont typeface="Comfortaa"/>
              <a:buAutoNum type="arabicPeriod"/>
            </a:pPr>
            <a:r>
              <a:rPr lang="en">
                <a:latin typeface="Comfortaa"/>
                <a:ea typeface="Comfortaa"/>
                <a:cs typeface="Comfortaa"/>
                <a:sym typeface="Comfortaa"/>
              </a:rPr>
              <a:t>Controlling via potentiometers</a:t>
            </a:r>
            <a:endParaRPr>
              <a:latin typeface="Comfortaa"/>
              <a:ea typeface="Comfortaa"/>
              <a:cs typeface="Comfortaa"/>
              <a:sym typeface="Comfortaa"/>
            </a:endParaRPr>
          </a:p>
          <a:p>
            <a:pPr indent="-317500" lvl="0" marL="457200" rtl="0" algn="just">
              <a:spcBef>
                <a:spcPts val="0"/>
              </a:spcBef>
              <a:spcAft>
                <a:spcPts val="0"/>
              </a:spcAft>
              <a:buSzPts val="1400"/>
              <a:buFont typeface="Comfortaa"/>
              <a:buAutoNum type="arabicPeriod"/>
            </a:pPr>
            <a:r>
              <a:rPr lang="en">
                <a:latin typeface="Comfortaa"/>
                <a:ea typeface="Comfortaa"/>
                <a:cs typeface="Comfortaa"/>
                <a:sym typeface="Comfortaa"/>
              </a:rPr>
              <a:t>Controlling via android or desktop application</a:t>
            </a:r>
            <a:endParaRPr>
              <a:latin typeface="Comfortaa"/>
              <a:ea typeface="Comfortaa"/>
              <a:cs typeface="Comfortaa"/>
              <a:sym typeface="Comfortaa"/>
            </a:endParaRPr>
          </a:p>
          <a:p>
            <a:pPr indent="0" lvl="0" marL="0" rtl="0" algn="just">
              <a:spcBef>
                <a:spcPts val="0"/>
              </a:spcBef>
              <a:spcAft>
                <a:spcPts val="0"/>
              </a:spcAft>
              <a:buNone/>
            </a:pPr>
            <a:r>
              <a:t/>
            </a:r>
            <a:endParaRPr sz="1600">
              <a:latin typeface="Comfortaa"/>
              <a:ea typeface="Comfortaa"/>
              <a:cs typeface="Comfortaa"/>
              <a:sym typeface="Comfortaa"/>
            </a:endParaRPr>
          </a:p>
          <a:p>
            <a:pPr indent="0" lvl="0" marL="0" rtl="0" algn="l">
              <a:spcBef>
                <a:spcPts val="0"/>
              </a:spcBef>
              <a:spcAft>
                <a:spcPts val="0"/>
              </a:spcAft>
              <a:buNone/>
            </a:pPr>
            <a:r>
              <a:rPr b="1" lang="en" sz="1600">
                <a:latin typeface="Comfortaa"/>
                <a:ea typeface="Comfortaa"/>
                <a:cs typeface="Comfortaa"/>
                <a:sym typeface="Comfortaa"/>
              </a:rPr>
              <a:t>When using the potentiometer:</a:t>
            </a:r>
            <a:endParaRPr b="1" sz="1600">
              <a:latin typeface="Comfortaa"/>
              <a:ea typeface="Comfortaa"/>
              <a:cs typeface="Comfortaa"/>
              <a:sym typeface="Comfortaa"/>
            </a:endParaRPr>
          </a:p>
          <a:p>
            <a:pPr indent="0" lvl="0" marL="0" rtl="0" algn="l">
              <a:spcBef>
                <a:spcPts val="0"/>
              </a:spcBef>
              <a:spcAft>
                <a:spcPts val="0"/>
              </a:spcAft>
              <a:buNone/>
            </a:pPr>
            <a:r>
              <a:t/>
            </a:r>
            <a:endParaRPr b="1" sz="1600">
              <a:latin typeface="Comfortaa"/>
              <a:ea typeface="Comfortaa"/>
              <a:cs typeface="Comfortaa"/>
              <a:sym typeface="Comfortaa"/>
            </a:endParaRPr>
          </a:p>
          <a:p>
            <a:pPr indent="0" lvl="0" marL="0" rtl="0" algn="just">
              <a:spcBef>
                <a:spcPts val="0"/>
              </a:spcBef>
              <a:spcAft>
                <a:spcPts val="0"/>
              </a:spcAft>
              <a:buNone/>
            </a:pPr>
            <a:r>
              <a:rPr lang="en">
                <a:latin typeface="Comfortaa"/>
                <a:ea typeface="Comfortaa"/>
                <a:cs typeface="Comfortaa"/>
                <a:sym typeface="Comfortaa"/>
              </a:rPr>
              <a:t>The diagram on the following page describes how the microcontroller reads the value in the range 0 to 1023 from the potentiometer connected at analog pins.  Further this read value is mapped in the range of 0 to 180 because maximum rotation for the servo is 180 degree.</a:t>
            </a:r>
            <a:endParaRPr>
              <a:latin typeface="Comfortaa"/>
              <a:ea typeface="Comfortaa"/>
              <a:cs typeface="Comfortaa"/>
              <a:sym typeface="Comfortaa"/>
            </a:endParaRPr>
          </a:p>
          <a:p>
            <a:pPr indent="0" lvl="0" marL="0" rtl="0" algn="just">
              <a:spcBef>
                <a:spcPts val="0"/>
              </a:spcBef>
              <a:spcAft>
                <a:spcPts val="0"/>
              </a:spcAft>
              <a:buNone/>
            </a:pPr>
            <a:r>
              <a:t/>
            </a:r>
            <a:endParaRPr>
              <a:latin typeface="Comfortaa"/>
              <a:ea typeface="Comfortaa"/>
              <a:cs typeface="Comfortaa"/>
              <a:sym typeface="Comfortaa"/>
            </a:endParaRPr>
          </a:p>
          <a:p>
            <a:pPr indent="0" lvl="0" marL="0" rtl="0" algn="just">
              <a:spcBef>
                <a:spcPts val="0"/>
              </a:spcBef>
              <a:spcAft>
                <a:spcPts val="0"/>
              </a:spcAft>
              <a:buNone/>
            </a:pPr>
            <a:r>
              <a:rPr lang="en">
                <a:latin typeface="Comfortaa"/>
                <a:ea typeface="Comfortaa"/>
                <a:cs typeface="Comfortaa"/>
                <a:sym typeface="Comfortaa"/>
              </a:rPr>
              <a:t>Finally microcontroller updates the rotation of the servo.</a:t>
            </a:r>
            <a:endParaRPr>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26"/>
          <p:cNvGrpSpPr/>
          <p:nvPr/>
        </p:nvGrpSpPr>
        <p:grpSpPr>
          <a:xfrm>
            <a:off x="989580" y="295286"/>
            <a:ext cx="6881086" cy="4552950"/>
            <a:chOff x="588450" y="1363300"/>
            <a:chExt cx="5388900" cy="3282825"/>
          </a:xfrm>
        </p:grpSpPr>
        <p:sp>
          <p:nvSpPr>
            <p:cNvPr id="158" name="Google Shape;158;p26"/>
            <p:cNvSpPr/>
            <p:nvPr/>
          </p:nvSpPr>
          <p:spPr>
            <a:xfrm>
              <a:off x="588450" y="1363300"/>
              <a:ext cx="5388900" cy="32828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a:off x="3261123" y="2495006"/>
              <a:ext cx="2317200" cy="1019400"/>
            </a:xfrm>
            <a:prstGeom prst="rect">
              <a:avLst/>
            </a:prstGeom>
            <a:gradFill>
              <a:gsLst>
                <a:gs pos="0">
                  <a:srgbClr val="D4E5F5"/>
                </a:gs>
                <a:gs pos="100000">
                  <a:srgbClr val="70A4D5"/>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Arduino UNO</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a:off x="1955700" y="4234525"/>
              <a:ext cx="3708600" cy="411600"/>
            </a:xfrm>
            <a:prstGeom prst="rect">
              <a:avLst/>
            </a:prstGeom>
            <a:gradFill>
              <a:gsLst>
                <a:gs pos="0">
                  <a:srgbClr val="D4E5F5"/>
                </a:gs>
                <a:gs pos="100000">
                  <a:srgbClr val="70A4D5"/>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Potentiometers</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a:off x="2278212" y="3950225"/>
              <a:ext cx="312000" cy="343200"/>
            </a:xfrm>
            <a:prstGeom prst="can">
              <a:avLst>
                <a:gd fmla="val 25000" name="adj"/>
              </a:avLst>
            </a:prstGeom>
            <a:gradFill>
              <a:gsLst>
                <a:gs pos="0">
                  <a:srgbClr val="8C8C8C"/>
                </a:gs>
                <a:gs pos="100000">
                  <a:srgbClr val="404040"/>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2" name="Google Shape;162;p26"/>
            <p:cNvSpPr/>
            <p:nvPr/>
          </p:nvSpPr>
          <p:spPr>
            <a:xfrm>
              <a:off x="2949121" y="3950225"/>
              <a:ext cx="312000" cy="343200"/>
            </a:xfrm>
            <a:prstGeom prst="can">
              <a:avLst>
                <a:gd fmla="val 25000"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3" name="Google Shape;163;p26"/>
            <p:cNvSpPr/>
            <p:nvPr/>
          </p:nvSpPr>
          <p:spPr>
            <a:xfrm>
              <a:off x="3620045" y="3950225"/>
              <a:ext cx="312000" cy="343200"/>
            </a:xfrm>
            <a:prstGeom prst="can">
              <a:avLst>
                <a:gd fmla="val 25000"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4" name="Google Shape;164;p26"/>
            <p:cNvSpPr/>
            <p:nvPr/>
          </p:nvSpPr>
          <p:spPr>
            <a:xfrm>
              <a:off x="4308394" y="3950225"/>
              <a:ext cx="312000" cy="343200"/>
            </a:xfrm>
            <a:prstGeom prst="can">
              <a:avLst>
                <a:gd fmla="val 25000"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5" name="Google Shape;165;p26"/>
            <p:cNvSpPr/>
            <p:nvPr/>
          </p:nvSpPr>
          <p:spPr>
            <a:xfrm>
              <a:off x="5059164" y="3950225"/>
              <a:ext cx="312000" cy="343200"/>
            </a:xfrm>
            <a:prstGeom prst="can">
              <a:avLst>
                <a:gd fmla="val 25000" name="adj"/>
              </a:avLst>
            </a:prstGeom>
            <a:solidFill>
              <a:srgbClr val="66666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6" name="Google Shape;166;p26"/>
            <p:cNvSpPr/>
            <p:nvPr/>
          </p:nvSpPr>
          <p:spPr>
            <a:xfrm>
              <a:off x="2518050" y="1363300"/>
              <a:ext cx="833100" cy="519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Servo 2</a:t>
              </a:r>
              <a:endParaRPr b="0" i="0" sz="1400" u="none" cap="none" strike="noStrike">
                <a:solidFill>
                  <a:srgbClr val="000000"/>
                </a:solidFill>
                <a:latin typeface="Arial"/>
                <a:ea typeface="Arial"/>
                <a:cs typeface="Arial"/>
                <a:sym typeface="Arial"/>
              </a:endParaRPr>
            </a:p>
          </p:txBody>
        </p:sp>
        <p:sp>
          <p:nvSpPr>
            <p:cNvPr id="167" name="Google Shape;167;p26"/>
            <p:cNvSpPr/>
            <p:nvPr/>
          </p:nvSpPr>
          <p:spPr>
            <a:xfrm>
              <a:off x="3393450" y="1363300"/>
              <a:ext cx="833100" cy="519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Servo 3</a:t>
              </a:r>
              <a:endParaRPr b="0" i="0" sz="1400" u="none" cap="none" strike="noStrike">
                <a:solidFill>
                  <a:srgbClr val="000000"/>
                </a:solidFill>
                <a:latin typeface="Arial"/>
                <a:ea typeface="Arial"/>
                <a:cs typeface="Arial"/>
                <a:sym typeface="Arial"/>
              </a:endParaRPr>
            </a:p>
          </p:txBody>
        </p:sp>
        <p:sp>
          <p:nvSpPr>
            <p:cNvPr id="168" name="Google Shape;168;p26"/>
            <p:cNvSpPr/>
            <p:nvPr/>
          </p:nvSpPr>
          <p:spPr>
            <a:xfrm>
              <a:off x="4268850" y="1363300"/>
              <a:ext cx="833100" cy="519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Servo 4</a:t>
              </a:r>
              <a:endParaRPr b="0" i="0" sz="1400" u="none" cap="none" strike="noStrike">
                <a:solidFill>
                  <a:srgbClr val="000000"/>
                </a:solidFill>
                <a:latin typeface="Arial"/>
                <a:ea typeface="Arial"/>
                <a:cs typeface="Arial"/>
                <a:sym typeface="Arial"/>
              </a:endParaRPr>
            </a:p>
          </p:txBody>
        </p:sp>
        <p:sp>
          <p:nvSpPr>
            <p:cNvPr id="169" name="Google Shape;169;p26"/>
            <p:cNvSpPr/>
            <p:nvPr/>
          </p:nvSpPr>
          <p:spPr>
            <a:xfrm>
              <a:off x="5144250" y="1363300"/>
              <a:ext cx="833100" cy="519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Servo 5</a:t>
              </a:r>
              <a:endParaRPr b="0" i="0" sz="1400" u="none" cap="none" strike="noStrike">
                <a:solidFill>
                  <a:srgbClr val="000000"/>
                </a:solidFill>
                <a:latin typeface="Arial"/>
                <a:ea typeface="Arial"/>
                <a:cs typeface="Arial"/>
                <a:sym typeface="Arial"/>
              </a:endParaRPr>
            </a:p>
          </p:txBody>
        </p:sp>
        <p:sp>
          <p:nvSpPr>
            <p:cNvPr id="170" name="Google Shape;170;p26"/>
            <p:cNvSpPr/>
            <p:nvPr/>
          </p:nvSpPr>
          <p:spPr>
            <a:xfrm>
              <a:off x="1642650" y="1363300"/>
              <a:ext cx="833100" cy="5196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Servo 1</a:t>
              </a:r>
              <a:endParaRPr b="0" i="0" sz="1400" u="none" cap="none" strike="noStrike">
                <a:solidFill>
                  <a:srgbClr val="000000"/>
                </a:solidFill>
                <a:latin typeface="Arial"/>
                <a:ea typeface="Arial"/>
                <a:cs typeface="Arial"/>
                <a:sym typeface="Arial"/>
              </a:endParaRPr>
            </a:p>
          </p:txBody>
        </p:sp>
        <p:sp>
          <p:nvSpPr>
            <p:cNvPr id="171" name="Google Shape;171;p26"/>
            <p:cNvSpPr/>
            <p:nvPr/>
          </p:nvSpPr>
          <p:spPr>
            <a:xfrm>
              <a:off x="982682" y="3494646"/>
              <a:ext cx="1535400" cy="519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
                <a:t>value = </a:t>
              </a:r>
              <a:r>
                <a:rPr lang="en"/>
                <a:t>a</a:t>
              </a:r>
              <a:r>
                <a:rPr lang="en"/>
                <a:t>nalogRead();</a:t>
              </a:r>
              <a:endParaRPr/>
            </a:p>
            <a:p>
              <a:pPr indent="0" lvl="0" marL="0" marR="0" rtl="0" algn="just">
                <a:lnSpc>
                  <a:spcPct val="100000"/>
                </a:lnSpc>
                <a:spcBef>
                  <a:spcPts val="0"/>
                </a:spcBef>
                <a:spcAft>
                  <a:spcPts val="0"/>
                </a:spcAft>
                <a:buNone/>
              </a:pPr>
              <a:r>
                <a:rPr lang="en"/>
                <a:t>r</a:t>
              </a:r>
              <a:r>
                <a:rPr lang="en"/>
                <a:t>eads in between 0 - 1023</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72" name="Google Shape;172;p26"/>
            <p:cNvSpPr/>
            <p:nvPr/>
          </p:nvSpPr>
          <p:spPr>
            <a:xfrm>
              <a:off x="1306215" y="3014817"/>
              <a:ext cx="1894676" cy="470036"/>
            </a:xfrm>
            <a:custGeom>
              <a:rect b="b" l="l" r="r" t="t"/>
              <a:pathLst>
                <a:path extrusionOk="0" h="11186" w="48229">
                  <a:moveTo>
                    <a:pt x="48229" y="5304"/>
                  </a:moveTo>
                  <a:cubicBezTo>
                    <a:pt x="33065" y="-383"/>
                    <a:pt x="0" y="-5009"/>
                    <a:pt x="0" y="11186"/>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1213474" y="4057360"/>
              <a:ext cx="705810" cy="326883"/>
            </a:xfrm>
            <a:custGeom>
              <a:rect b="b" l="l" r="r" t="t"/>
              <a:pathLst>
                <a:path extrusionOk="0" h="23134" w="23527">
                  <a:moveTo>
                    <a:pt x="0" y="0"/>
                  </a:moveTo>
                  <a:cubicBezTo>
                    <a:pt x="1808" y="10849"/>
                    <a:pt x="12529" y="23134"/>
                    <a:pt x="23527" y="23134"/>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6"/>
            <p:cNvSpPr/>
            <p:nvPr/>
          </p:nvSpPr>
          <p:spPr>
            <a:xfrm>
              <a:off x="1795544" y="4234538"/>
              <a:ext cx="160150" cy="205850"/>
            </a:xfrm>
            <a:custGeom>
              <a:rect b="b" l="l" r="r" t="t"/>
              <a:pathLst>
                <a:path extrusionOk="0" h="8234" w="6406">
                  <a:moveTo>
                    <a:pt x="2745" y="0"/>
                  </a:moveTo>
                  <a:cubicBezTo>
                    <a:pt x="3864" y="1866"/>
                    <a:pt x="6801" y="3379"/>
                    <a:pt x="6274" y="5490"/>
                  </a:cubicBezTo>
                  <a:cubicBezTo>
                    <a:pt x="5721" y="7705"/>
                    <a:pt x="2042" y="7213"/>
                    <a:pt x="0" y="8234"/>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p:nvPr/>
          </p:nvSpPr>
          <p:spPr>
            <a:xfrm>
              <a:off x="792749" y="2075708"/>
              <a:ext cx="1421400" cy="34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servo.write(angle);</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1876018" y="2748937"/>
              <a:ext cx="1295434" cy="205849"/>
            </a:xfrm>
            <a:custGeom>
              <a:rect b="b" l="l" r="r" t="t"/>
              <a:pathLst>
                <a:path extrusionOk="0" h="13076" w="53719">
                  <a:moveTo>
                    <a:pt x="53719" y="12155"/>
                  </a:moveTo>
                  <a:cubicBezTo>
                    <a:pt x="42528" y="13398"/>
                    <a:pt x="30679" y="13754"/>
                    <a:pt x="19997" y="10195"/>
                  </a:cubicBezTo>
                  <a:cubicBezTo>
                    <a:pt x="12899" y="7830"/>
                    <a:pt x="6692" y="3346"/>
                    <a:pt x="0" y="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6"/>
            <p:cNvSpPr/>
            <p:nvPr/>
          </p:nvSpPr>
          <p:spPr>
            <a:xfrm>
              <a:off x="1102150" y="1489852"/>
              <a:ext cx="476368" cy="663967"/>
            </a:xfrm>
            <a:custGeom>
              <a:rect b="b" l="l" r="r" t="t"/>
              <a:pathLst>
                <a:path extrusionOk="0" h="31012" w="25218">
                  <a:moveTo>
                    <a:pt x="3652" y="31012"/>
                  </a:moveTo>
                  <a:cubicBezTo>
                    <a:pt x="1465" y="22262"/>
                    <a:pt x="-3118" y="10335"/>
                    <a:pt x="3260" y="3957"/>
                  </a:cubicBezTo>
                  <a:cubicBezTo>
                    <a:pt x="8502" y="-1285"/>
                    <a:pt x="17805" y="428"/>
                    <a:pt x="25218" y="428"/>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p:nvPr/>
          </p:nvSpPr>
          <p:spPr>
            <a:xfrm>
              <a:off x="1431500" y="1363300"/>
              <a:ext cx="186250" cy="264675"/>
            </a:xfrm>
            <a:custGeom>
              <a:rect b="b" l="l" r="r" t="t"/>
              <a:pathLst>
                <a:path extrusionOk="0" h="10587" w="7450">
                  <a:moveTo>
                    <a:pt x="0" y="0"/>
                  </a:moveTo>
                  <a:cubicBezTo>
                    <a:pt x="2028" y="2536"/>
                    <a:pt x="7450" y="3027"/>
                    <a:pt x="7450" y="6274"/>
                  </a:cubicBezTo>
                  <a:cubicBezTo>
                    <a:pt x="7450" y="8217"/>
                    <a:pt x="4398" y="8849"/>
                    <a:pt x="3529" y="10587"/>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26"/>
          <p:cNvSpPr txBox="1"/>
          <p:nvPr/>
        </p:nvSpPr>
        <p:spPr>
          <a:xfrm>
            <a:off x="1100175" y="1899400"/>
            <a:ext cx="3121800" cy="40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t>angle = </a:t>
            </a:r>
            <a:r>
              <a:rPr lang="en"/>
              <a:t>map(value, 0, 1023, 0, 180);</a:t>
            </a:r>
            <a:endParaRPr/>
          </a:p>
        </p:txBody>
      </p:sp>
      <p:sp>
        <p:nvSpPr>
          <p:cNvPr id="180" name="Google Shape;180;p26"/>
          <p:cNvSpPr/>
          <p:nvPr/>
        </p:nvSpPr>
        <p:spPr>
          <a:xfrm>
            <a:off x="1833600" y="1583850"/>
            <a:ext cx="507795" cy="400197"/>
          </a:xfrm>
          <a:custGeom>
            <a:rect b="b" l="l" r="r" t="t"/>
            <a:pathLst>
              <a:path extrusionOk="0" h="6018" w="15797">
                <a:moveTo>
                  <a:pt x="15797" y="6018"/>
                </a:moveTo>
                <a:cubicBezTo>
                  <a:pt x="10162" y="6018"/>
                  <a:pt x="3984" y="3984"/>
                  <a:pt x="0" y="0"/>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326550" y="170550"/>
            <a:ext cx="84909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Comfortaa"/>
                <a:ea typeface="Comfortaa"/>
                <a:cs typeface="Comfortaa"/>
                <a:sym typeface="Comfortaa"/>
              </a:rPr>
              <a:t>When using the </a:t>
            </a:r>
            <a:r>
              <a:rPr b="1" lang="en" sz="1600">
                <a:latin typeface="Comfortaa"/>
                <a:ea typeface="Comfortaa"/>
                <a:cs typeface="Comfortaa"/>
                <a:sym typeface="Comfortaa"/>
              </a:rPr>
              <a:t>android application</a:t>
            </a:r>
            <a:r>
              <a:rPr b="1" lang="en" sz="1600">
                <a:latin typeface="Comfortaa"/>
                <a:ea typeface="Comfortaa"/>
                <a:cs typeface="Comfortaa"/>
                <a:sym typeface="Comfortaa"/>
              </a:rPr>
              <a:t>: </a:t>
            </a:r>
            <a:endParaRPr b="1" sz="1600">
              <a:latin typeface="Comfortaa"/>
              <a:ea typeface="Comfortaa"/>
              <a:cs typeface="Comfortaa"/>
              <a:sym typeface="Comfortaa"/>
            </a:endParaRPr>
          </a:p>
          <a:p>
            <a:pPr indent="0" lvl="0" marL="0" rtl="0" algn="l">
              <a:spcBef>
                <a:spcPts val="0"/>
              </a:spcBef>
              <a:spcAft>
                <a:spcPts val="0"/>
              </a:spcAft>
              <a:buNone/>
            </a:pPr>
            <a:r>
              <a:t/>
            </a:r>
            <a:endParaRPr b="1" sz="1600">
              <a:latin typeface="Comfortaa"/>
              <a:ea typeface="Comfortaa"/>
              <a:cs typeface="Comfortaa"/>
              <a:sym typeface="Comfortaa"/>
            </a:endParaRPr>
          </a:p>
          <a:p>
            <a:pPr indent="0" lvl="0" marL="0" rtl="0" algn="just">
              <a:spcBef>
                <a:spcPts val="0"/>
              </a:spcBef>
              <a:spcAft>
                <a:spcPts val="0"/>
              </a:spcAft>
              <a:buNone/>
            </a:pPr>
            <a:r>
              <a:rPr lang="en" sz="1600">
                <a:latin typeface="Comfortaa"/>
                <a:ea typeface="Comfortaa"/>
                <a:cs typeface="Comfortaa"/>
                <a:sym typeface="Comfortaa"/>
              </a:rPr>
              <a:t>We developed an android application which makes communication link with arduino via bluetooth connectivity. For this to happen we installed a bluetooth device called HC 05 bluetooth module to the arduino.  </a:t>
            </a:r>
            <a:endParaRPr sz="1600">
              <a:latin typeface="Comfortaa"/>
              <a:ea typeface="Comfortaa"/>
              <a:cs typeface="Comfortaa"/>
              <a:sym typeface="Comfortaa"/>
            </a:endParaRPr>
          </a:p>
          <a:p>
            <a:pPr indent="0" lvl="0" marL="0" rtl="0" algn="just">
              <a:spcBef>
                <a:spcPts val="0"/>
              </a:spcBef>
              <a:spcAft>
                <a:spcPts val="0"/>
              </a:spcAft>
              <a:buNone/>
            </a:pPr>
            <a:r>
              <a:t/>
            </a:r>
            <a:endParaRPr sz="1600">
              <a:latin typeface="Comfortaa"/>
              <a:ea typeface="Comfortaa"/>
              <a:cs typeface="Comfortaa"/>
              <a:sym typeface="Comfortaa"/>
            </a:endParaRPr>
          </a:p>
          <a:p>
            <a:pPr indent="0" lvl="0" marL="0" rtl="0" algn="just">
              <a:spcBef>
                <a:spcPts val="0"/>
              </a:spcBef>
              <a:spcAft>
                <a:spcPts val="0"/>
              </a:spcAft>
              <a:buNone/>
            </a:pPr>
            <a:r>
              <a:rPr lang="en" sz="1600">
                <a:latin typeface="Comfortaa"/>
                <a:ea typeface="Comfortaa"/>
                <a:cs typeface="Comfortaa"/>
                <a:sym typeface="Comfortaa"/>
              </a:rPr>
              <a:t>Microcontroller manages a set of fake buttons (or virtual buttons) which can be pressed and release by the android </a:t>
            </a:r>
            <a:r>
              <a:rPr lang="en" sz="1600">
                <a:latin typeface="Comfortaa"/>
                <a:ea typeface="Comfortaa"/>
                <a:cs typeface="Comfortaa"/>
                <a:sym typeface="Comfortaa"/>
              </a:rPr>
              <a:t>application. This application only send the ascii characters to the microcontroller. For example sending the ascii character ‘a’ to arduino will press the btn_1 which cause the arm to rotate left and another ‘a’ will release the btn_1 which stops the arm from rotating left.</a:t>
            </a:r>
            <a:endParaRPr sz="1600">
              <a:latin typeface="Comfortaa"/>
              <a:ea typeface="Comfortaa"/>
              <a:cs typeface="Comfortaa"/>
              <a:sym typeface="Comfortaa"/>
            </a:endParaRPr>
          </a:p>
          <a:p>
            <a:pPr indent="0" lvl="0" marL="0" rtl="0" algn="just">
              <a:spcBef>
                <a:spcPts val="0"/>
              </a:spcBef>
              <a:spcAft>
                <a:spcPts val="0"/>
              </a:spcAft>
              <a:buNone/>
            </a:pPr>
            <a:r>
              <a:t/>
            </a:r>
            <a:endParaRPr sz="1600">
              <a:latin typeface="Comfortaa"/>
              <a:ea typeface="Comfortaa"/>
              <a:cs typeface="Comfortaa"/>
              <a:sym typeface="Comfortaa"/>
            </a:endParaRPr>
          </a:p>
          <a:p>
            <a:pPr indent="0" lvl="0" marL="0" rtl="0" algn="just">
              <a:spcBef>
                <a:spcPts val="0"/>
              </a:spcBef>
              <a:spcAft>
                <a:spcPts val="0"/>
              </a:spcAft>
              <a:buNone/>
            </a:pPr>
            <a:r>
              <a:rPr lang="en" sz="1600">
                <a:latin typeface="Comfortaa"/>
                <a:ea typeface="Comfortaa"/>
                <a:cs typeface="Comfortaa"/>
                <a:sym typeface="Comfortaa"/>
              </a:rPr>
              <a:t>Following page shows you the diagram and a table which lists out the action for each used ascii character.</a:t>
            </a:r>
            <a:endParaRPr sz="16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pSp>
        <p:nvGrpSpPr>
          <p:cNvPr id="190" name="Google Shape;190;p28"/>
          <p:cNvGrpSpPr/>
          <p:nvPr/>
        </p:nvGrpSpPr>
        <p:grpSpPr>
          <a:xfrm>
            <a:off x="68100" y="85474"/>
            <a:ext cx="8150149" cy="5029826"/>
            <a:chOff x="-121" y="39311"/>
            <a:chExt cx="6265971" cy="6046918"/>
          </a:xfrm>
        </p:grpSpPr>
        <p:sp>
          <p:nvSpPr>
            <p:cNvPr id="191" name="Google Shape;191;p28"/>
            <p:cNvSpPr/>
            <p:nvPr/>
          </p:nvSpPr>
          <p:spPr>
            <a:xfrm>
              <a:off x="0" y="208225"/>
              <a:ext cx="6265850" cy="55613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971638" y="3479175"/>
              <a:ext cx="1676400" cy="1019400"/>
            </a:xfrm>
            <a:prstGeom prst="rect">
              <a:avLst/>
            </a:prstGeom>
            <a:gradFill>
              <a:gsLst>
                <a:gs pos="0">
                  <a:srgbClr val="D4E5F5"/>
                </a:gs>
                <a:gs pos="100000">
                  <a:srgbClr val="70A4D5"/>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Arduino UNO</a:t>
              </a:r>
              <a:endParaRPr b="0" i="0" sz="1400" u="none" cap="none" strike="noStrike">
                <a:solidFill>
                  <a:srgbClr val="000000"/>
                </a:solidFill>
                <a:latin typeface="Arial"/>
                <a:ea typeface="Arial"/>
                <a:cs typeface="Arial"/>
                <a:sym typeface="Arial"/>
              </a:endParaRPr>
            </a:p>
          </p:txBody>
        </p:sp>
        <p:sp>
          <p:nvSpPr>
            <p:cNvPr id="193" name="Google Shape;193;p28"/>
            <p:cNvSpPr/>
            <p:nvPr/>
          </p:nvSpPr>
          <p:spPr>
            <a:xfrm>
              <a:off x="991850" y="853525"/>
              <a:ext cx="5274000" cy="519600"/>
            </a:xfrm>
            <a:prstGeom prst="rect">
              <a:avLst/>
            </a:prstGeom>
            <a:gradFill>
              <a:gsLst>
                <a:gs pos="0">
                  <a:srgbClr val="DDDDDD"/>
                </a:gs>
                <a:gs pos="100000">
                  <a:srgbClr val="919191"/>
                </a:gs>
              </a:gsLst>
              <a:lin ang="5400012" scaled="0"/>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94" name="Google Shape;194;p28"/>
            <p:cNvSpPr/>
            <p:nvPr/>
          </p:nvSpPr>
          <p:spPr>
            <a:xfrm>
              <a:off x="1168628" y="953728"/>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0</a:t>
              </a:r>
              <a:endParaRPr b="0" i="0" sz="1000" u="none" cap="none" strike="noStrike">
                <a:solidFill>
                  <a:srgbClr val="000000"/>
                </a:solidFill>
                <a:latin typeface="Arial"/>
                <a:ea typeface="Arial"/>
                <a:cs typeface="Arial"/>
                <a:sym typeface="Arial"/>
              </a:endParaRPr>
            </a:p>
          </p:txBody>
        </p:sp>
        <p:sp>
          <p:nvSpPr>
            <p:cNvPr id="195" name="Google Shape;195;p28"/>
            <p:cNvSpPr/>
            <p:nvPr/>
          </p:nvSpPr>
          <p:spPr>
            <a:xfrm>
              <a:off x="1649770" y="953728"/>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1</a:t>
              </a:r>
              <a:endParaRPr b="0" i="0" sz="1000" u="none" cap="none" strike="noStrike">
                <a:solidFill>
                  <a:srgbClr val="000000"/>
                </a:solidFill>
                <a:latin typeface="Arial"/>
                <a:ea typeface="Arial"/>
                <a:cs typeface="Arial"/>
                <a:sym typeface="Arial"/>
              </a:endParaRPr>
            </a:p>
          </p:txBody>
        </p:sp>
        <p:sp>
          <p:nvSpPr>
            <p:cNvPr id="196" name="Google Shape;196;p28"/>
            <p:cNvSpPr/>
            <p:nvPr/>
          </p:nvSpPr>
          <p:spPr>
            <a:xfrm>
              <a:off x="2214516" y="953728"/>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2</a:t>
              </a:r>
              <a:endParaRPr b="0" i="0" sz="1000" u="none" cap="none" strike="noStrike">
                <a:solidFill>
                  <a:srgbClr val="000000"/>
                </a:solidFill>
                <a:latin typeface="Arial"/>
                <a:ea typeface="Arial"/>
                <a:cs typeface="Arial"/>
                <a:sym typeface="Arial"/>
              </a:endParaRPr>
            </a:p>
          </p:txBody>
        </p:sp>
        <p:sp>
          <p:nvSpPr>
            <p:cNvPr id="197" name="Google Shape;197;p28"/>
            <p:cNvSpPr/>
            <p:nvPr/>
          </p:nvSpPr>
          <p:spPr>
            <a:xfrm>
              <a:off x="2695708" y="964880"/>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3</a:t>
              </a:r>
              <a:endParaRPr b="0" i="0" sz="1000" u="none" cap="none" strike="noStrike">
                <a:solidFill>
                  <a:srgbClr val="000000"/>
                </a:solidFill>
                <a:latin typeface="Arial"/>
                <a:ea typeface="Arial"/>
                <a:cs typeface="Arial"/>
                <a:sym typeface="Arial"/>
              </a:endParaRPr>
            </a:p>
          </p:txBody>
        </p:sp>
        <p:sp>
          <p:nvSpPr>
            <p:cNvPr id="198" name="Google Shape;198;p28"/>
            <p:cNvSpPr/>
            <p:nvPr/>
          </p:nvSpPr>
          <p:spPr>
            <a:xfrm>
              <a:off x="3152405" y="964880"/>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4</a:t>
              </a:r>
              <a:endParaRPr b="0" i="0" sz="1000" u="none" cap="none" strike="noStrike">
                <a:solidFill>
                  <a:srgbClr val="000000"/>
                </a:solidFill>
                <a:latin typeface="Arial"/>
                <a:ea typeface="Arial"/>
                <a:cs typeface="Arial"/>
                <a:sym typeface="Arial"/>
              </a:endParaRPr>
            </a:p>
          </p:txBody>
        </p:sp>
        <p:sp>
          <p:nvSpPr>
            <p:cNvPr id="199" name="Google Shape;199;p28"/>
            <p:cNvSpPr/>
            <p:nvPr/>
          </p:nvSpPr>
          <p:spPr>
            <a:xfrm>
              <a:off x="3633597" y="964880"/>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5</a:t>
              </a:r>
              <a:endParaRPr b="0" i="0" sz="1000" u="none" cap="none" strike="noStrike">
                <a:solidFill>
                  <a:srgbClr val="000000"/>
                </a:solidFill>
                <a:latin typeface="Arial"/>
                <a:ea typeface="Arial"/>
                <a:cs typeface="Arial"/>
                <a:sym typeface="Arial"/>
              </a:endParaRPr>
            </a:p>
          </p:txBody>
        </p:sp>
        <p:sp>
          <p:nvSpPr>
            <p:cNvPr id="200" name="Google Shape;200;p28"/>
            <p:cNvSpPr/>
            <p:nvPr/>
          </p:nvSpPr>
          <p:spPr>
            <a:xfrm>
              <a:off x="4102549" y="964880"/>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6</a:t>
              </a:r>
              <a:endParaRPr b="0" i="0" sz="1000" u="none" cap="none" strike="noStrike">
                <a:solidFill>
                  <a:srgbClr val="000000"/>
                </a:solidFill>
                <a:latin typeface="Arial"/>
                <a:ea typeface="Arial"/>
                <a:cs typeface="Arial"/>
                <a:sym typeface="Arial"/>
              </a:endParaRPr>
            </a:p>
          </p:txBody>
        </p:sp>
        <p:sp>
          <p:nvSpPr>
            <p:cNvPr id="201" name="Google Shape;201;p28"/>
            <p:cNvSpPr/>
            <p:nvPr/>
          </p:nvSpPr>
          <p:spPr>
            <a:xfrm>
              <a:off x="4655040" y="964880"/>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7</a:t>
              </a:r>
              <a:endParaRPr b="0" i="0" sz="1000" u="none" cap="none" strike="noStrike">
                <a:solidFill>
                  <a:srgbClr val="000000"/>
                </a:solidFill>
                <a:latin typeface="Arial"/>
                <a:ea typeface="Arial"/>
                <a:cs typeface="Arial"/>
                <a:sym typeface="Arial"/>
              </a:endParaRPr>
            </a:p>
          </p:txBody>
        </p:sp>
        <p:sp>
          <p:nvSpPr>
            <p:cNvPr id="202" name="Google Shape;202;p28"/>
            <p:cNvSpPr/>
            <p:nvPr/>
          </p:nvSpPr>
          <p:spPr>
            <a:xfrm>
              <a:off x="5136177" y="955855"/>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8</a:t>
              </a:r>
              <a:endParaRPr b="0" i="0" sz="1000" u="none" cap="none" strike="noStrike">
                <a:solidFill>
                  <a:srgbClr val="000000"/>
                </a:solidFill>
                <a:latin typeface="Arial"/>
                <a:ea typeface="Arial"/>
                <a:cs typeface="Arial"/>
                <a:sym typeface="Arial"/>
              </a:endParaRPr>
            </a:p>
          </p:txBody>
        </p:sp>
        <p:sp>
          <p:nvSpPr>
            <p:cNvPr id="203" name="Google Shape;203;p28"/>
            <p:cNvSpPr/>
            <p:nvPr/>
          </p:nvSpPr>
          <p:spPr>
            <a:xfrm>
              <a:off x="5617419" y="964867"/>
              <a:ext cx="480900" cy="33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btn 9</a:t>
              </a:r>
              <a:endParaRPr b="0" i="0" sz="1000" u="none" cap="none" strike="noStrike">
                <a:solidFill>
                  <a:srgbClr val="000000"/>
                </a:solidFill>
                <a:latin typeface="Arial"/>
                <a:ea typeface="Arial"/>
                <a:cs typeface="Arial"/>
                <a:sym typeface="Arial"/>
              </a:endParaRPr>
            </a:p>
          </p:txBody>
        </p:sp>
        <p:sp>
          <p:nvSpPr>
            <p:cNvPr id="204" name="Google Shape;204;p28"/>
            <p:cNvSpPr/>
            <p:nvPr/>
          </p:nvSpPr>
          <p:spPr>
            <a:xfrm>
              <a:off x="282553" y="836276"/>
              <a:ext cx="830400" cy="67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1" lang="en" sz="1200" u="none" cap="none" strike="noStrike">
                  <a:solidFill>
                    <a:srgbClr val="000000"/>
                  </a:solidFill>
                  <a:latin typeface="Times"/>
                  <a:ea typeface="Times"/>
                  <a:cs typeface="Times"/>
                  <a:sym typeface="Times"/>
                </a:rPr>
                <a:t>Virtual buttons</a:t>
              </a:r>
              <a:endParaRPr b="0" i="1" sz="1200" u="none" cap="none" strike="noStrike">
                <a:solidFill>
                  <a:srgbClr val="000000"/>
                </a:solidFill>
                <a:latin typeface="Times"/>
                <a:ea typeface="Times"/>
                <a:cs typeface="Times"/>
                <a:sym typeface="Times"/>
              </a:endParaRPr>
            </a:p>
          </p:txBody>
        </p:sp>
        <p:sp>
          <p:nvSpPr>
            <p:cNvPr id="205" name="Google Shape;205;p28"/>
            <p:cNvSpPr/>
            <p:nvPr/>
          </p:nvSpPr>
          <p:spPr>
            <a:xfrm>
              <a:off x="2692751" y="3479170"/>
              <a:ext cx="1676400" cy="61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Serial communication</a:t>
              </a:r>
              <a:endParaRPr b="0" i="0" sz="1400" u="none" cap="none" strike="noStrike">
                <a:solidFill>
                  <a:srgbClr val="000000"/>
                </a:solidFill>
                <a:latin typeface="Arial"/>
                <a:ea typeface="Arial"/>
                <a:cs typeface="Arial"/>
                <a:sym typeface="Arial"/>
              </a:endParaRPr>
            </a:p>
          </p:txBody>
        </p:sp>
        <p:sp>
          <p:nvSpPr>
            <p:cNvPr id="206" name="Google Shape;206;p28"/>
            <p:cNvSpPr/>
            <p:nvPr/>
          </p:nvSpPr>
          <p:spPr>
            <a:xfrm>
              <a:off x="4310110" y="3539143"/>
              <a:ext cx="1617600" cy="901800"/>
            </a:xfrm>
            <a:prstGeom prst="rect">
              <a:avLst/>
            </a:prstGeom>
            <a:gradFill>
              <a:gsLst>
                <a:gs pos="0">
                  <a:srgbClr val="D4E5F5"/>
                </a:gs>
                <a:gs pos="100000">
                  <a:srgbClr val="70A4D5"/>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GUI controller</a:t>
              </a:r>
              <a:endParaRPr b="0" i="0" sz="1400" u="none" cap="none" strike="noStrike">
                <a:solidFill>
                  <a:srgbClr val="000000"/>
                </a:solidFill>
                <a:latin typeface="Arial"/>
                <a:ea typeface="Arial"/>
                <a:cs typeface="Arial"/>
                <a:sym typeface="Arial"/>
              </a:endParaRPr>
            </a:p>
          </p:txBody>
        </p:sp>
        <p:pic>
          <p:nvPicPr>
            <p:cNvPr id="207" name="Google Shape;207;p28"/>
            <p:cNvPicPr preferRelativeResize="0"/>
            <p:nvPr/>
          </p:nvPicPr>
          <p:blipFill rotWithShape="1">
            <a:blip r:embed="rId3">
              <a:alphaModFix/>
            </a:blip>
            <a:srcRect b="0" l="0" r="0" t="0"/>
            <a:stretch/>
          </p:blipFill>
          <p:spPr>
            <a:xfrm rot="-5400000">
              <a:off x="1154275" y="4935598"/>
              <a:ext cx="1538711" cy="762551"/>
            </a:xfrm>
            <a:prstGeom prst="rect">
              <a:avLst/>
            </a:prstGeom>
            <a:noFill/>
            <a:ln>
              <a:noFill/>
            </a:ln>
          </p:spPr>
        </p:pic>
        <p:sp>
          <p:nvSpPr>
            <p:cNvPr id="208" name="Google Shape;208;p28"/>
            <p:cNvSpPr/>
            <p:nvPr/>
          </p:nvSpPr>
          <p:spPr>
            <a:xfrm>
              <a:off x="2813797" y="4750175"/>
              <a:ext cx="1434300" cy="1019400"/>
            </a:xfrm>
            <a:prstGeom prst="rect">
              <a:avLst/>
            </a:prstGeom>
            <a:gradFill>
              <a:gsLst>
                <a:gs pos="0">
                  <a:srgbClr val="D4E5F5"/>
                </a:gs>
                <a:gs pos="100000">
                  <a:srgbClr val="70A4D5"/>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Android app connected to hc 05</a:t>
              </a:r>
              <a:endParaRPr b="0" i="0" sz="1400" u="none" cap="none" strike="noStrike">
                <a:solidFill>
                  <a:srgbClr val="000000"/>
                </a:solidFill>
                <a:latin typeface="Arial"/>
                <a:ea typeface="Arial"/>
                <a:cs typeface="Arial"/>
                <a:sym typeface="Arial"/>
              </a:endParaRPr>
            </a:p>
          </p:txBody>
        </p:sp>
        <p:sp>
          <p:nvSpPr>
            <p:cNvPr id="209" name="Google Shape;209;p28"/>
            <p:cNvSpPr/>
            <p:nvPr/>
          </p:nvSpPr>
          <p:spPr>
            <a:xfrm>
              <a:off x="1804925" y="4518150"/>
              <a:ext cx="9825" cy="205850"/>
            </a:xfrm>
            <a:custGeom>
              <a:rect b="b" l="l" r="r" t="t"/>
              <a:pathLst>
                <a:path extrusionOk="0" h="8234" w="393">
                  <a:moveTo>
                    <a:pt x="0" y="0"/>
                  </a:moveTo>
                  <a:cubicBezTo>
                    <a:pt x="0" y="2748"/>
                    <a:pt x="393" y="5486"/>
                    <a:pt x="393" y="8234"/>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8"/>
            <p:cNvSpPr/>
            <p:nvPr/>
          </p:nvSpPr>
          <p:spPr>
            <a:xfrm>
              <a:off x="1853950" y="4449525"/>
              <a:ext cx="19600" cy="215675"/>
            </a:xfrm>
            <a:custGeom>
              <a:rect b="b" l="l" r="r" t="t"/>
              <a:pathLst>
                <a:path extrusionOk="0" h="8627" w="784">
                  <a:moveTo>
                    <a:pt x="784" y="8627"/>
                  </a:moveTo>
                  <a:cubicBezTo>
                    <a:pt x="309" y="5779"/>
                    <a:pt x="0" y="2888"/>
                    <a:pt x="0" y="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8"/>
            <p:cNvSpPr/>
            <p:nvPr/>
          </p:nvSpPr>
          <p:spPr>
            <a:xfrm>
              <a:off x="1942175" y="4498550"/>
              <a:ext cx="9800" cy="196050"/>
            </a:xfrm>
            <a:custGeom>
              <a:rect b="b" l="l" r="r" t="t"/>
              <a:pathLst>
                <a:path extrusionOk="0" h="7842" w="392">
                  <a:moveTo>
                    <a:pt x="392" y="7842"/>
                  </a:moveTo>
                  <a:cubicBezTo>
                    <a:pt x="392" y="5225"/>
                    <a:pt x="0" y="2617"/>
                    <a:pt x="0" y="0"/>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p:nvPr/>
          </p:nvSpPr>
          <p:spPr>
            <a:xfrm>
              <a:off x="2010800" y="4469150"/>
              <a:ext cx="9800" cy="274475"/>
            </a:xfrm>
            <a:custGeom>
              <a:rect b="b" l="l" r="r" t="t"/>
              <a:pathLst>
                <a:path extrusionOk="0" h="10979" w="392">
                  <a:moveTo>
                    <a:pt x="392" y="0"/>
                  </a:moveTo>
                  <a:cubicBezTo>
                    <a:pt x="392" y="3662"/>
                    <a:pt x="0" y="7317"/>
                    <a:pt x="0" y="10979"/>
                  </a:cubicBezTo>
                </a:path>
              </a:pathLst>
            </a:cu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8"/>
            <p:cNvSpPr/>
            <p:nvPr/>
          </p:nvSpPr>
          <p:spPr>
            <a:xfrm rot="-4122816">
              <a:off x="1121251" y="269716"/>
              <a:ext cx="69415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Rotate left</a:t>
              </a:r>
              <a:endParaRPr b="0" i="0" sz="1000" u="none" cap="none" strike="noStrike">
                <a:solidFill>
                  <a:srgbClr val="000000"/>
                </a:solidFill>
                <a:latin typeface="Arial"/>
                <a:ea typeface="Arial"/>
                <a:cs typeface="Arial"/>
                <a:sym typeface="Arial"/>
              </a:endParaRPr>
            </a:p>
          </p:txBody>
        </p:sp>
        <p:sp>
          <p:nvSpPr>
            <p:cNvPr id="214" name="Google Shape;214;p28"/>
            <p:cNvSpPr/>
            <p:nvPr/>
          </p:nvSpPr>
          <p:spPr>
            <a:xfrm rot="-4122799">
              <a:off x="1580553" y="237769"/>
              <a:ext cx="76273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Rotate right</a:t>
              </a:r>
              <a:endParaRPr b="0" i="0" sz="1000" u="none" cap="none" strike="noStrike">
                <a:solidFill>
                  <a:srgbClr val="000000"/>
                </a:solidFill>
                <a:latin typeface="Arial"/>
                <a:ea typeface="Arial"/>
                <a:cs typeface="Arial"/>
                <a:sym typeface="Arial"/>
              </a:endParaRPr>
            </a:p>
          </p:txBody>
        </p:sp>
        <p:sp>
          <p:nvSpPr>
            <p:cNvPr id="215" name="Google Shape;215;p28"/>
            <p:cNvSpPr/>
            <p:nvPr/>
          </p:nvSpPr>
          <p:spPr>
            <a:xfrm rot="-4122799">
              <a:off x="2145311" y="237763"/>
              <a:ext cx="76273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Open shoulder</a:t>
              </a:r>
              <a:endParaRPr b="0" i="0" sz="1000" u="none" cap="none" strike="noStrike">
                <a:solidFill>
                  <a:srgbClr val="000000"/>
                </a:solidFill>
                <a:latin typeface="Arial"/>
                <a:ea typeface="Arial"/>
                <a:cs typeface="Arial"/>
                <a:sym typeface="Arial"/>
              </a:endParaRPr>
            </a:p>
          </p:txBody>
        </p:sp>
        <p:sp>
          <p:nvSpPr>
            <p:cNvPr id="216" name="Google Shape;216;p28"/>
            <p:cNvSpPr/>
            <p:nvPr/>
          </p:nvSpPr>
          <p:spPr>
            <a:xfrm rot="-4122799">
              <a:off x="2570678" y="237769"/>
              <a:ext cx="76273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Close shoulder</a:t>
              </a:r>
              <a:endParaRPr b="0" i="0" sz="1000" u="none" cap="none" strike="noStrike">
                <a:solidFill>
                  <a:srgbClr val="000000"/>
                </a:solidFill>
                <a:latin typeface="Arial"/>
                <a:ea typeface="Arial"/>
                <a:cs typeface="Arial"/>
                <a:sym typeface="Arial"/>
              </a:endParaRPr>
            </a:p>
          </p:txBody>
        </p:sp>
        <p:sp>
          <p:nvSpPr>
            <p:cNvPr id="217" name="Google Shape;217;p28"/>
            <p:cNvSpPr/>
            <p:nvPr/>
          </p:nvSpPr>
          <p:spPr>
            <a:xfrm rot="-4122799">
              <a:off x="3083178" y="237769"/>
              <a:ext cx="76273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Open elbow</a:t>
              </a:r>
              <a:endParaRPr b="0" i="0" sz="1000" u="none" cap="none" strike="noStrike">
                <a:solidFill>
                  <a:srgbClr val="000000"/>
                </a:solidFill>
                <a:latin typeface="Arial"/>
                <a:ea typeface="Arial"/>
                <a:cs typeface="Arial"/>
                <a:sym typeface="Arial"/>
              </a:endParaRPr>
            </a:p>
          </p:txBody>
        </p:sp>
        <p:sp>
          <p:nvSpPr>
            <p:cNvPr id="218" name="Google Shape;218;p28"/>
            <p:cNvSpPr/>
            <p:nvPr/>
          </p:nvSpPr>
          <p:spPr>
            <a:xfrm rot="-4122799">
              <a:off x="3560803" y="237769"/>
              <a:ext cx="762737"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Close ebow</a:t>
              </a:r>
              <a:endParaRPr b="0" i="0" sz="1000" u="none" cap="none" strike="noStrike">
                <a:solidFill>
                  <a:srgbClr val="000000"/>
                </a:solidFill>
                <a:latin typeface="Arial"/>
                <a:ea typeface="Arial"/>
                <a:cs typeface="Arial"/>
                <a:sym typeface="Arial"/>
              </a:endParaRPr>
            </a:p>
          </p:txBody>
        </p:sp>
        <p:sp>
          <p:nvSpPr>
            <p:cNvPr id="219" name="Google Shape;219;p28"/>
            <p:cNvSpPr/>
            <p:nvPr/>
          </p:nvSpPr>
          <p:spPr>
            <a:xfrm rot="-4123413">
              <a:off x="4131844" y="369360"/>
              <a:ext cx="480340"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Wrist left</a:t>
              </a:r>
              <a:endParaRPr b="0" i="0" sz="1000" u="none" cap="none" strike="noStrike">
                <a:solidFill>
                  <a:srgbClr val="000000"/>
                </a:solidFill>
                <a:latin typeface="Arial"/>
                <a:ea typeface="Arial"/>
                <a:cs typeface="Arial"/>
                <a:sym typeface="Arial"/>
              </a:endParaRPr>
            </a:p>
          </p:txBody>
        </p:sp>
        <p:sp>
          <p:nvSpPr>
            <p:cNvPr id="220" name="Google Shape;220;p28"/>
            <p:cNvSpPr/>
            <p:nvPr/>
          </p:nvSpPr>
          <p:spPr>
            <a:xfrm rot="-4123167">
              <a:off x="4658894" y="344741"/>
              <a:ext cx="533153"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Wrist right</a:t>
              </a:r>
              <a:endParaRPr b="0" i="0" sz="1000" u="none" cap="none" strike="noStrike">
                <a:solidFill>
                  <a:srgbClr val="000000"/>
                </a:solidFill>
                <a:latin typeface="Arial"/>
                <a:ea typeface="Arial"/>
                <a:cs typeface="Arial"/>
                <a:sym typeface="Arial"/>
              </a:endParaRPr>
            </a:p>
          </p:txBody>
        </p:sp>
        <p:sp>
          <p:nvSpPr>
            <p:cNvPr id="221" name="Google Shape;221;p28"/>
            <p:cNvSpPr/>
            <p:nvPr/>
          </p:nvSpPr>
          <p:spPr>
            <a:xfrm rot="-4122566">
              <a:off x="5118868" y="313644"/>
              <a:ext cx="599838" cy="49259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Open grip</a:t>
              </a:r>
              <a:endParaRPr b="0" i="0" sz="1000" u="none" cap="none" strike="noStrike">
                <a:solidFill>
                  <a:srgbClr val="000000"/>
                </a:solidFill>
                <a:latin typeface="Arial"/>
                <a:ea typeface="Arial"/>
                <a:cs typeface="Arial"/>
                <a:sym typeface="Arial"/>
              </a:endParaRPr>
            </a:p>
          </p:txBody>
        </p:sp>
        <p:sp>
          <p:nvSpPr>
            <p:cNvPr id="222" name="Google Shape;222;p28"/>
            <p:cNvSpPr/>
            <p:nvPr/>
          </p:nvSpPr>
          <p:spPr>
            <a:xfrm rot="-4121820">
              <a:off x="5524114" y="324646"/>
              <a:ext cx="576383" cy="49270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Close grip</a:t>
              </a:r>
              <a:endParaRPr b="0" i="0" sz="1000" u="none" cap="none" strike="noStrike">
                <a:solidFill>
                  <a:srgbClr val="000000"/>
                </a:solidFill>
                <a:latin typeface="Arial"/>
                <a:ea typeface="Arial"/>
                <a:cs typeface="Arial"/>
                <a:sym typeface="Arial"/>
              </a:endParaRPr>
            </a:p>
          </p:txBody>
        </p:sp>
        <p:sp>
          <p:nvSpPr>
            <p:cNvPr id="223" name="Google Shape;223;p28"/>
            <p:cNvSpPr/>
            <p:nvPr/>
          </p:nvSpPr>
          <p:spPr>
            <a:xfrm>
              <a:off x="-121" y="307833"/>
              <a:ext cx="11685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On button pressed</a:t>
              </a:r>
              <a:endParaRPr b="0" i="0" sz="1400" u="none" cap="none" strike="noStrike">
                <a:solidFill>
                  <a:srgbClr val="000000"/>
                </a:solidFill>
                <a:latin typeface="Arial"/>
                <a:ea typeface="Arial"/>
                <a:cs typeface="Arial"/>
                <a:sym typeface="Arial"/>
              </a:endParaRPr>
            </a:p>
          </p:txBody>
        </p:sp>
        <p:sp>
          <p:nvSpPr>
            <p:cNvPr id="224" name="Google Shape;224;p28"/>
            <p:cNvSpPr/>
            <p:nvPr/>
          </p:nvSpPr>
          <p:spPr>
            <a:xfrm>
              <a:off x="991850" y="4952075"/>
              <a:ext cx="550500" cy="61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HC 05</a:t>
              </a:r>
              <a:endParaRPr b="0" i="0" sz="1400" u="none" cap="none" strike="noStrike">
                <a:solidFill>
                  <a:srgbClr val="000000"/>
                </a:solidFill>
                <a:latin typeface="Arial"/>
                <a:ea typeface="Arial"/>
                <a:cs typeface="Arial"/>
                <a:sym typeface="Arial"/>
              </a:endParaRPr>
            </a:p>
          </p:txBody>
        </p:sp>
        <p:sp>
          <p:nvSpPr>
            <p:cNvPr id="225" name="Google Shape;225;p28"/>
            <p:cNvSpPr/>
            <p:nvPr/>
          </p:nvSpPr>
          <p:spPr>
            <a:xfrm>
              <a:off x="991850" y="1977191"/>
              <a:ext cx="5274000" cy="957900"/>
            </a:xfrm>
            <a:prstGeom prst="rect">
              <a:avLst/>
            </a:prstGeom>
            <a:gradFill>
              <a:gsLst>
                <a:gs pos="0">
                  <a:srgbClr val="DFE9FB"/>
                </a:gs>
                <a:gs pos="100000">
                  <a:srgbClr val="6E9BE7"/>
                </a:gs>
              </a:gsLst>
              <a:path path="circle">
                <a:fillToRect b="50%" l="50%" r="50%" t="50%"/>
              </a:path>
              <a:tileRect/>
            </a:gra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rPr b="0" i="0" lang="en" sz="1200" u="none" cap="none" strike="noStrike">
                  <a:solidFill>
                    <a:srgbClr val="000000"/>
                  </a:solidFill>
                  <a:latin typeface="Arial"/>
                  <a:ea typeface="Arial"/>
                  <a:cs typeface="Arial"/>
                  <a:sym typeface="Arial"/>
                </a:rPr>
                <a:t>PROCESS COMMANDS AND UPDATE THE BUTTON STATE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p:txBody>
        </p:sp>
        <p:sp>
          <p:nvSpPr>
            <p:cNvPr id="226" name="Google Shape;226;p28"/>
            <p:cNvSpPr/>
            <p:nvPr/>
          </p:nvSpPr>
          <p:spPr>
            <a:xfrm flipH="1" rot="5400000">
              <a:off x="1775259" y="3069882"/>
              <a:ext cx="480900" cy="2745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7" name="Google Shape;227;p28"/>
            <p:cNvSpPr/>
            <p:nvPr/>
          </p:nvSpPr>
          <p:spPr>
            <a:xfrm rot="-5400000">
              <a:off x="3413150" y="1515225"/>
              <a:ext cx="431400" cy="215700"/>
            </a:xfrm>
            <a:prstGeom prs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8" name="Google Shape;228;p28"/>
            <p:cNvSpPr/>
            <p:nvPr/>
          </p:nvSpPr>
          <p:spPr>
            <a:xfrm>
              <a:off x="2915057" y="3982568"/>
              <a:ext cx="957900" cy="274500"/>
            </a:xfrm>
            <a:prstGeom prst="lef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9" name="Google Shape;229;p28"/>
            <p:cNvSpPr/>
            <p:nvPr/>
          </p:nvSpPr>
          <p:spPr>
            <a:xfrm>
              <a:off x="2179717" y="5122630"/>
              <a:ext cx="550500" cy="274500"/>
            </a:xfrm>
            <a:prstGeom prst="leftRightArrow">
              <a:avLst>
                <a:gd fmla="val 50000" name="adj1"/>
                <a:gd fmla="val 50000" name="adj2"/>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0" name="Google Shape;230;p28"/>
            <p:cNvSpPr/>
            <p:nvPr/>
          </p:nvSpPr>
          <p:spPr>
            <a:xfrm>
              <a:off x="2675713" y="4222376"/>
              <a:ext cx="1434300" cy="4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Baud rate 9600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aphicFrame>
        <p:nvGraphicFramePr>
          <p:cNvPr id="235" name="Google Shape;235;p29"/>
          <p:cNvGraphicFramePr/>
          <p:nvPr/>
        </p:nvGraphicFramePr>
        <p:xfrm>
          <a:off x="952500" y="476250"/>
          <a:ext cx="3000000" cy="3000000"/>
        </p:xfrm>
        <a:graphic>
          <a:graphicData uri="http://schemas.openxmlformats.org/drawingml/2006/table">
            <a:tbl>
              <a:tblPr>
                <a:noFill/>
                <a:tableStyleId>{16A69015-0BB1-45BB-B6FA-5E6B4317D72D}</a:tableStyleId>
              </a:tblPr>
              <a:tblGrid>
                <a:gridCol w="2005175"/>
                <a:gridCol w="2005175"/>
                <a:gridCol w="2005175"/>
              </a:tblGrid>
              <a:tr h="396200">
                <a:tc>
                  <a:txBody>
                    <a:bodyPr/>
                    <a:lstStyle/>
                    <a:p>
                      <a:pPr indent="0" lvl="0" marL="0" rtl="0" algn="ctr">
                        <a:spcBef>
                          <a:spcPts val="0"/>
                        </a:spcBef>
                        <a:spcAft>
                          <a:spcPts val="0"/>
                        </a:spcAft>
                        <a:buNone/>
                      </a:pPr>
                      <a:r>
                        <a:rPr lang="en"/>
                        <a:t>ASCII char</a:t>
                      </a:r>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Action on button down</a:t>
                      </a:r>
                      <a:endParaRPr/>
                    </a:p>
                  </a:txBody>
                  <a:tcPr marT="91425" marB="91425" marR="91425" marL="91425">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Affected Virtual Button </a:t>
                      </a:r>
                      <a:endParaRPr/>
                    </a:p>
                  </a:txBody>
                  <a:tcPr marT="91425" marB="91425" marR="91425" marL="91425">
                    <a:lnB cap="flat" cmpd="sng" w="19050">
                      <a:solidFill>
                        <a:srgbClr val="9E9E9E"/>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t>a</a:t>
                      </a:r>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Rotate left</a:t>
                      </a:r>
                      <a:endParaRPr/>
                    </a:p>
                  </a:txBody>
                  <a:tcPr marT="91425" marB="91425" marR="91425" marL="91425">
                    <a:lnT cap="flat" cmpd="sng" w="19050">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
                        <a:t>b</a:t>
                      </a:r>
                      <a:r>
                        <a:rPr lang="en"/>
                        <a:t>tn 0</a:t>
                      </a:r>
                      <a:endParaRPr/>
                    </a:p>
                  </a:txBody>
                  <a:tcPr marT="91425" marB="91425" marR="91425" marL="91425">
                    <a:lnT cap="flat" cmpd="sng" w="19050">
                      <a:solidFill>
                        <a:srgbClr val="9E9E9E"/>
                      </a:solidFill>
                      <a:prstDash val="solid"/>
                      <a:round/>
                      <a:headEnd len="sm" w="sm" type="none"/>
                      <a:tailEnd len="sm" w="sm" type="none"/>
                    </a:lnT>
                  </a:tcPr>
                </a:tc>
              </a:tr>
              <a:tr h="396200">
                <a:tc>
                  <a:txBody>
                    <a:bodyPr/>
                    <a:lstStyle/>
                    <a:p>
                      <a:pPr indent="0" lvl="0" marL="0" rtl="0" algn="ctr">
                        <a:spcBef>
                          <a:spcPts val="0"/>
                        </a:spcBef>
                        <a:spcAft>
                          <a:spcPts val="0"/>
                        </a:spcAft>
                        <a:buNone/>
                      </a:pPr>
                      <a:r>
                        <a:rPr lang="en"/>
                        <a:t>d</a:t>
                      </a:r>
                      <a:endParaRPr/>
                    </a:p>
                  </a:txBody>
                  <a:tcPr marT="91425" marB="91425" marR="91425" marL="91425"/>
                </a:tc>
                <a:tc>
                  <a:txBody>
                    <a:bodyPr/>
                    <a:lstStyle/>
                    <a:p>
                      <a:pPr indent="0" lvl="0" marL="0" rtl="0" algn="ctr">
                        <a:spcBef>
                          <a:spcPts val="0"/>
                        </a:spcBef>
                        <a:spcAft>
                          <a:spcPts val="0"/>
                        </a:spcAft>
                        <a:buNone/>
                      </a:pPr>
                      <a:r>
                        <a:rPr lang="en"/>
                        <a:t>Rotate right</a:t>
                      </a:r>
                      <a:endParaRPr/>
                    </a:p>
                  </a:txBody>
                  <a:tcPr marT="91425" marB="91425" marR="91425" marL="91425"/>
                </a:tc>
                <a:tc>
                  <a:txBody>
                    <a:bodyPr/>
                    <a:lstStyle/>
                    <a:p>
                      <a:pPr indent="0" lvl="0" marL="0" rtl="0" algn="ctr">
                        <a:spcBef>
                          <a:spcPts val="0"/>
                        </a:spcBef>
                        <a:spcAft>
                          <a:spcPts val="0"/>
                        </a:spcAft>
                        <a:buNone/>
                      </a:pPr>
                      <a:r>
                        <a:rPr lang="en"/>
                        <a:t>btn</a:t>
                      </a:r>
                      <a:r>
                        <a:rPr lang="en"/>
                        <a:t> 1</a:t>
                      </a:r>
                      <a:endParaRPr/>
                    </a:p>
                  </a:txBody>
                  <a:tcPr marT="91425" marB="91425" marR="91425" marL="91425"/>
                </a:tc>
              </a:tr>
              <a:tr h="396200">
                <a:tc>
                  <a:txBody>
                    <a:bodyPr/>
                    <a:lstStyle/>
                    <a:p>
                      <a:pPr indent="0" lvl="0" marL="0" rtl="0" algn="ctr">
                        <a:spcBef>
                          <a:spcPts val="0"/>
                        </a:spcBef>
                        <a:spcAft>
                          <a:spcPts val="0"/>
                        </a:spcAft>
                        <a:buNone/>
                      </a:pPr>
                      <a:r>
                        <a:rPr lang="en"/>
                        <a:t>k</a:t>
                      </a:r>
                      <a:endParaRPr/>
                    </a:p>
                  </a:txBody>
                  <a:tcPr marT="91425" marB="91425" marR="91425" marL="91425"/>
                </a:tc>
                <a:tc>
                  <a:txBody>
                    <a:bodyPr/>
                    <a:lstStyle/>
                    <a:p>
                      <a:pPr indent="0" lvl="0" marL="0" rtl="0" algn="ctr">
                        <a:spcBef>
                          <a:spcPts val="0"/>
                        </a:spcBef>
                        <a:spcAft>
                          <a:spcPts val="0"/>
                        </a:spcAft>
                        <a:buNone/>
                      </a:pPr>
                      <a:r>
                        <a:rPr lang="en"/>
                        <a:t>Open shoulder</a:t>
                      </a:r>
                      <a:endParaRPr/>
                    </a:p>
                  </a:txBody>
                  <a:tcPr marT="91425" marB="91425" marR="91425" marL="91425"/>
                </a:tc>
                <a:tc>
                  <a:txBody>
                    <a:bodyPr/>
                    <a:lstStyle/>
                    <a:p>
                      <a:pPr indent="0" lvl="0" marL="0" rtl="0" algn="ctr">
                        <a:spcBef>
                          <a:spcPts val="0"/>
                        </a:spcBef>
                        <a:spcAft>
                          <a:spcPts val="0"/>
                        </a:spcAft>
                        <a:buNone/>
                      </a:pPr>
                      <a:r>
                        <a:rPr lang="en"/>
                        <a:t>btn 2</a:t>
                      </a:r>
                      <a:endParaRPr/>
                    </a:p>
                  </a:txBody>
                  <a:tcPr marT="91425" marB="91425" marR="91425" marL="91425"/>
                </a:tc>
              </a:tr>
              <a:tr h="396200">
                <a:tc>
                  <a:txBody>
                    <a:bodyPr/>
                    <a:lstStyle/>
                    <a:p>
                      <a:pPr indent="0" lvl="0" marL="0" rtl="0" algn="ctr">
                        <a:spcBef>
                          <a:spcPts val="0"/>
                        </a:spcBef>
                        <a:spcAft>
                          <a:spcPts val="0"/>
                        </a:spcAft>
                        <a:buNone/>
                      </a:pPr>
                      <a:r>
                        <a:rPr lang="en"/>
                        <a:t>i</a:t>
                      </a:r>
                      <a:endParaRPr/>
                    </a:p>
                  </a:txBody>
                  <a:tcPr marT="91425" marB="91425" marR="91425" marL="91425"/>
                </a:tc>
                <a:tc>
                  <a:txBody>
                    <a:bodyPr/>
                    <a:lstStyle/>
                    <a:p>
                      <a:pPr indent="0" lvl="0" marL="0" rtl="0" algn="ctr">
                        <a:spcBef>
                          <a:spcPts val="0"/>
                        </a:spcBef>
                        <a:spcAft>
                          <a:spcPts val="0"/>
                        </a:spcAft>
                        <a:buNone/>
                      </a:pPr>
                      <a:r>
                        <a:rPr lang="en"/>
                        <a:t>Close shoulder</a:t>
                      </a:r>
                      <a:endParaRPr/>
                    </a:p>
                  </a:txBody>
                  <a:tcPr marT="91425" marB="91425" marR="91425" marL="91425"/>
                </a:tc>
                <a:tc>
                  <a:txBody>
                    <a:bodyPr/>
                    <a:lstStyle/>
                    <a:p>
                      <a:pPr indent="0" lvl="0" marL="0" rtl="0" algn="ctr">
                        <a:spcBef>
                          <a:spcPts val="0"/>
                        </a:spcBef>
                        <a:spcAft>
                          <a:spcPts val="0"/>
                        </a:spcAft>
                        <a:buNone/>
                      </a:pPr>
                      <a:r>
                        <a:rPr lang="en"/>
                        <a:t>btn 3</a:t>
                      </a:r>
                      <a:endParaRPr/>
                    </a:p>
                  </a:txBody>
                  <a:tcPr marT="91425" marB="91425" marR="91425" marL="91425"/>
                </a:tc>
              </a:tr>
              <a:tr h="396200">
                <a:tc>
                  <a:txBody>
                    <a:bodyPr/>
                    <a:lstStyle/>
                    <a:p>
                      <a:pPr indent="0" lvl="0" marL="0" rtl="0" algn="ctr">
                        <a:spcBef>
                          <a:spcPts val="0"/>
                        </a:spcBef>
                        <a:spcAft>
                          <a:spcPts val="0"/>
                        </a:spcAft>
                        <a:buNone/>
                      </a:pPr>
                      <a:r>
                        <a:rPr lang="en"/>
                        <a:t>s</a:t>
                      </a:r>
                      <a:endParaRPr/>
                    </a:p>
                  </a:txBody>
                  <a:tcPr marT="91425" marB="91425" marR="91425" marL="91425"/>
                </a:tc>
                <a:tc>
                  <a:txBody>
                    <a:bodyPr/>
                    <a:lstStyle/>
                    <a:p>
                      <a:pPr indent="0" lvl="0" marL="0" rtl="0" algn="ctr">
                        <a:spcBef>
                          <a:spcPts val="0"/>
                        </a:spcBef>
                        <a:spcAft>
                          <a:spcPts val="0"/>
                        </a:spcAft>
                        <a:buNone/>
                      </a:pPr>
                      <a:r>
                        <a:rPr lang="en"/>
                        <a:t>Open elbow</a:t>
                      </a:r>
                      <a:endParaRPr/>
                    </a:p>
                  </a:txBody>
                  <a:tcPr marT="91425" marB="91425" marR="91425" marL="91425"/>
                </a:tc>
                <a:tc>
                  <a:txBody>
                    <a:bodyPr/>
                    <a:lstStyle/>
                    <a:p>
                      <a:pPr indent="0" lvl="0" marL="0" rtl="0" algn="ctr">
                        <a:spcBef>
                          <a:spcPts val="0"/>
                        </a:spcBef>
                        <a:spcAft>
                          <a:spcPts val="0"/>
                        </a:spcAft>
                        <a:buNone/>
                      </a:pPr>
                      <a:r>
                        <a:rPr lang="en"/>
                        <a:t>btn 4</a:t>
                      </a:r>
                      <a:endParaRPr/>
                    </a:p>
                  </a:txBody>
                  <a:tcPr marT="91425" marB="91425" marR="91425" marL="91425"/>
                </a:tc>
              </a:tr>
              <a:tr h="396200">
                <a:tc>
                  <a:txBody>
                    <a:bodyPr/>
                    <a:lstStyle/>
                    <a:p>
                      <a:pPr indent="0" lvl="0" marL="0" rtl="0" algn="ctr">
                        <a:spcBef>
                          <a:spcPts val="0"/>
                        </a:spcBef>
                        <a:spcAft>
                          <a:spcPts val="0"/>
                        </a:spcAft>
                        <a:buNone/>
                      </a:pPr>
                      <a:r>
                        <a:rPr lang="en"/>
                        <a:t>w</a:t>
                      </a:r>
                      <a:endParaRPr/>
                    </a:p>
                  </a:txBody>
                  <a:tcPr marT="91425" marB="91425" marR="91425" marL="91425"/>
                </a:tc>
                <a:tc>
                  <a:txBody>
                    <a:bodyPr/>
                    <a:lstStyle/>
                    <a:p>
                      <a:pPr indent="0" lvl="0" marL="0" rtl="0" algn="ctr">
                        <a:spcBef>
                          <a:spcPts val="0"/>
                        </a:spcBef>
                        <a:spcAft>
                          <a:spcPts val="0"/>
                        </a:spcAft>
                        <a:buNone/>
                      </a:pPr>
                      <a:r>
                        <a:rPr lang="en"/>
                        <a:t>Close elbow</a:t>
                      </a:r>
                      <a:endParaRPr/>
                    </a:p>
                  </a:txBody>
                  <a:tcPr marT="91425" marB="91425" marR="91425" marL="91425"/>
                </a:tc>
                <a:tc>
                  <a:txBody>
                    <a:bodyPr/>
                    <a:lstStyle/>
                    <a:p>
                      <a:pPr indent="0" lvl="0" marL="0" rtl="0" algn="ctr">
                        <a:spcBef>
                          <a:spcPts val="0"/>
                        </a:spcBef>
                        <a:spcAft>
                          <a:spcPts val="0"/>
                        </a:spcAft>
                        <a:buNone/>
                      </a:pPr>
                      <a:r>
                        <a:rPr lang="en"/>
                        <a:t>btn 5</a:t>
                      </a:r>
                      <a:endParaRPr/>
                    </a:p>
                  </a:txBody>
                  <a:tcPr marT="91425" marB="91425" marR="91425" marL="91425"/>
                </a:tc>
              </a:tr>
              <a:tr h="396200">
                <a:tc>
                  <a:txBody>
                    <a:bodyPr/>
                    <a:lstStyle/>
                    <a:p>
                      <a:pPr indent="0" lvl="0" marL="0" rtl="0" algn="ctr">
                        <a:spcBef>
                          <a:spcPts val="0"/>
                        </a:spcBef>
                        <a:spcAft>
                          <a:spcPts val="0"/>
                        </a:spcAft>
                        <a:buNone/>
                      </a:pPr>
                      <a:r>
                        <a:rPr lang="en"/>
                        <a:t>j</a:t>
                      </a:r>
                      <a:endParaRPr/>
                    </a:p>
                  </a:txBody>
                  <a:tcPr marT="91425" marB="91425" marR="91425" marL="91425"/>
                </a:tc>
                <a:tc>
                  <a:txBody>
                    <a:bodyPr/>
                    <a:lstStyle/>
                    <a:p>
                      <a:pPr indent="0" lvl="0" marL="0" rtl="0" algn="ctr">
                        <a:spcBef>
                          <a:spcPts val="0"/>
                        </a:spcBef>
                        <a:spcAft>
                          <a:spcPts val="0"/>
                        </a:spcAft>
                        <a:buNone/>
                      </a:pPr>
                      <a:r>
                        <a:rPr lang="en"/>
                        <a:t>Wrist left</a:t>
                      </a:r>
                      <a:endParaRPr/>
                    </a:p>
                  </a:txBody>
                  <a:tcPr marT="91425" marB="91425" marR="91425" marL="91425"/>
                </a:tc>
                <a:tc>
                  <a:txBody>
                    <a:bodyPr/>
                    <a:lstStyle/>
                    <a:p>
                      <a:pPr indent="0" lvl="0" marL="0" rtl="0" algn="ctr">
                        <a:spcBef>
                          <a:spcPts val="0"/>
                        </a:spcBef>
                        <a:spcAft>
                          <a:spcPts val="0"/>
                        </a:spcAft>
                        <a:buNone/>
                      </a:pPr>
                      <a:r>
                        <a:rPr lang="en"/>
                        <a:t>btn 6</a:t>
                      </a:r>
                      <a:endParaRPr/>
                    </a:p>
                  </a:txBody>
                  <a:tcPr marT="91425" marB="91425" marR="91425" marL="91425"/>
                </a:tc>
              </a:tr>
              <a:tr h="396200">
                <a:tc>
                  <a:txBody>
                    <a:bodyPr/>
                    <a:lstStyle/>
                    <a:p>
                      <a:pPr indent="0" lvl="0" marL="0" rtl="0" algn="ctr">
                        <a:spcBef>
                          <a:spcPts val="0"/>
                        </a:spcBef>
                        <a:spcAft>
                          <a:spcPts val="0"/>
                        </a:spcAft>
                        <a:buNone/>
                      </a:pPr>
                      <a:r>
                        <a:rPr lang="en"/>
                        <a:t>l</a:t>
                      </a:r>
                      <a:endParaRPr/>
                    </a:p>
                  </a:txBody>
                  <a:tcPr marT="91425" marB="91425" marR="91425" marL="91425"/>
                </a:tc>
                <a:tc>
                  <a:txBody>
                    <a:bodyPr/>
                    <a:lstStyle/>
                    <a:p>
                      <a:pPr indent="0" lvl="0" marL="0" rtl="0" algn="ctr">
                        <a:spcBef>
                          <a:spcPts val="0"/>
                        </a:spcBef>
                        <a:spcAft>
                          <a:spcPts val="0"/>
                        </a:spcAft>
                        <a:buNone/>
                      </a:pPr>
                      <a:r>
                        <a:rPr lang="en"/>
                        <a:t>Wrist right</a:t>
                      </a:r>
                      <a:endParaRPr/>
                    </a:p>
                  </a:txBody>
                  <a:tcPr marT="91425" marB="91425" marR="91425" marL="91425"/>
                </a:tc>
                <a:tc>
                  <a:txBody>
                    <a:bodyPr/>
                    <a:lstStyle/>
                    <a:p>
                      <a:pPr indent="0" lvl="0" marL="0" rtl="0" algn="ctr">
                        <a:spcBef>
                          <a:spcPts val="0"/>
                        </a:spcBef>
                        <a:spcAft>
                          <a:spcPts val="0"/>
                        </a:spcAft>
                        <a:buNone/>
                      </a:pPr>
                      <a:r>
                        <a:rPr lang="en"/>
                        <a:t>btn 7</a:t>
                      </a:r>
                      <a:endParaRPr/>
                    </a:p>
                  </a:txBody>
                  <a:tcPr marT="91425" marB="91425" marR="91425" marL="91425"/>
                </a:tc>
              </a:tr>
              <a:tr h="396200">
                <a:tc>
                  <a:txBody>
                    <a:bodyPr/>
                    <a:lstStyle/>
                    <a:p>
                      <a:pPr indent="0" lvl="0" marL="0" rtl="0" algn="ctr">
                        <a:spcBef>
                          <a:spcPts val="0"/>
                        </a:spcBef>
                        <a:spcAft>
                          <a:spcPts val="0"/>
                        </a:spcAft>
                        <a:buNone/>
                      </a:pPr>
                      <a:r>
                        <a:rPr lang="en"/>
                        <a:t>q</a:t>
                      </a:r>
                      <a:endParaRPr/>
                    </a:p>
                  </a:txBody>
                  <a:tcPr marT="91425" marB="91425" marR="91425" marL="91425"/>
                </a:tc>
                <a:tc>
                  <a:txBody>
                    <a:bodyPr/>
                    <a:lstStyle/>
                    <a:p>
                      <a:pPr indent="0" lvl="0" marL="0" rtl="0" algn="ctr">
                        <a:spcBef>
                          <a:spcPts val="0"/>
                        </a:spcBef>
                        <a:spcAft>
                          <a:spcPts val="0"/>
                        </a:spcAft>
                        <a:buNone/>
                      </a:pPr>
                      <a:r>
                        <a:rPr lang="en"/>
                        <a:t>Open grip</a:t>
                      </a:r>
                      <a:endParaRPr/>
                    </a:p>
                  </a:txBody>
                  <a:tcPr marT="91425" marB="91425" marR="91425" marL="91425"/>
                </a:tc>
                <a:tc>
                  <a:txBody>
                    <a:bodyPr/>
                    <a:lstStyle/>
                    <a:p>
                      <a:pPr indent="0" lvl="0" marL="0" rtl="0" algn="ctr">
                        <a:spcBef>
                          <a:spcPts val="0"/>
                        </a:spcBef>
                        <a:spcAft>
                          <a:spcPts val="0"/>
                        </a:spcAft>
                        <a:buNone/>
                      </a:pPr>
                      <a:r>
                        <a:rPr lang="en"/>
                        <a:t>btn 8</a:t>
                      </a:r>
                      <a:endParaRPr/>
                    </a:p>
                  </a:txBody>
                  <a:tcPr marT="91425" marB="91425" marR="91425" marL="91425"/>
                </a:tc>
              </a:tr>
              <a:tr h="396200">
                <a:tc>
                  <a:txBody>
                    <a:bodyPr/>
                    <a:lstStyle/>
                    <a:p>
                      <a:pPr indent="0" lvl="0" marL="0" rtl="0" algn="ctr">
                        <a:spcBef>
                          <a:spcPts val="0"/>
                        </a:spcBef>
                        <a:spcAft>
                          <a:spcPts val="0"/>
                        </a:spcAft>
                        <a:buNone/>
                      </a:pPr>
                      <a:r>
                        <a:rPr lang="en"/>
                        <a:t>e</a:t>
                      </a:r>
                      <a:endParaRPr/>
                    </a:p>
                  </a:txBody>
                  <a:tcPr marT="91425" marB="91425" marR="91425" marL="91425"/>
                </a:tc>
                <a:tc>
                  <a:txBody>
                    <a:bodyPr/>
                    <a:lstStyle/>
                    <a:p>
                      <a:pPr indent="0" lvl="0" marL="0" rtl="0" algn="ctr">
                        <a:spcBef>
                          <a:spcPts val="0"/>
                        </a:spcBef>
                        <a:spcAft>
                          <a:spcPts val="0"/>
                        </a:spcAft>
                        <a:buNone/>
                      </a:pPr>
                      <a:r>
                        <a:rPr lang="en"/>
                        <a:t>Close grip</a:t>
                      </a:r>
                      <a:endParaRPr/>
                    </a:p>
                  </a:txBody>
                  <a:tcPr marT="91425" marB="91425" marR="91425" marL="91425"/>
                </a:tc>
                <a:tc>
                  <a:txBody>
                    <a:bodyPr/>
                    <a:lstStyle/>
                    <a:p>
                      <a:pPr indent="0" lvl="0" marL="0" rtl="0" algn="ctr">
                        <a:spcBef>
                          <a:spcPts val="0"/>
                        </a:spcBef>
                        <a:spcAft>
                          <a:spcPts val="0"/>
                        </a:spcAft>
                        <a:buNone/>
                      </a:pPr>
                      <a:r>
                        <a:rPr lang="en"/>
                        <a:t>btn 9</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Conclusion</a:t>
            </a:r>
            <a:endParaRPr>
              <a:latin typeface="Comfortaa"/>
              <a:ea typeface="Comfortaa"/>
              <a:cs typeface="Comfortaa"/>
              <a:sym typeface="Comfortaa"/>
            </a:endParaRPr>
          </a:p>
        </p:txBody>
      </p:sp>
      <p:sp>
        <p:nvSpPr>
          <p:cNvPr id="241" name="Google Shape;241;p30"/>
          <p:cNvSpPr txBox="1"/>
          <p:nvPr/>
        </p:nvSpPr>
        <p:spPr>
          <a:xfrm>
            <a:off x="314400" y="1622400"/>
            <a:ext cx="8421000" cy="3076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a:latin typeface="Comfortaa"/>
                <a:ea typeface="Comfortaa"/>
                <a:cs typeface="Comfortaa"/>
                <a:sym typeface="Comfortaa"/>
              </a:rPr>
              <a:t>This proposed project is an overview of how we may use servo motors to construct joints for a robotic arm and operate it by sending signals to an Arduino UNO via serial communication.</a:t>
            </a:r>
            <a:endParaRPr>
              <a:latin typeface="Comfortaa"/>
              <a:ea typeface="Comfortaa"/>
              <a:cs typeface="Comfortaa"/>
              <a:sym typeface="Comfortaa"/>
            </a:endParaRPr>
          </a:p>
          <a:p>
            <a:pPr indent="0" lvl="0" marL="0" rtl="0" algn="just">
              <a:lnSpc>
                <a:spcPct val="115000"/>
              </a:lnSpc>
              <a:spcBef>
                <a:spcPts val="0"/>
              </a:spcBef>
              <a:spcAft>
                <a:spcPts val="0"/>
              </a:spcAft>
              <a:buNone/>
            </a:pPr>
            <a:r>
              <a:t/>
            </a:r>
            <a:endParaRPr sz="2000">
              <a:latin typeface="Comfortaa"/>
              <a:ea typeface="Comfortaa"/>
              <a:cs typeface="Comfortaa"/>
              <a:sym typeface="Comfortaa"/>
            </a:endParaRPr>
          </a:p>
          <a:p>
            <a:pPr indent="0" lvl="0" marL="0" rtl="0" algn="just">
              <a:lnSpc>
                <a:spcPct val="115000"/>
              </a:lnSpc>
              <a:spcBef>
                <a:spcPts val="0"/>
              </a:spcBef>
              <a:spcAft>
                <a:spcPts val="0"/>
              </a:spcAft>
              <a:buNone/>
            </a:pPr>
            <a:r>
              <a:rPr lang="en">
                <a:latin typeface="Comfortaa"/>
                <a:ea typeface="Comfortaa"/>
                <a:cs typeface="Comfortaa"/>
                <a:sym typeface="Comfortaa"/>
              </a:rPr>
              <a:t>This initiative has the potential to grow in the future. Servo motors with better angle placement, greater torque, and broader angle movement produce superior outcomes. Encoder sensors can read the locations of servo motors to improve angle positioning. To prevent shaking while servo motors are rotating, better and stronger materials can be utilized in the body. Servo motors with larger torques can be used to lift heavy loads. This is a low-budget, low-cost project whose primary goal is to operate a system using</a:t>
            </a:r>
            <a:r>
              <a:rPr lang="en">
                <a:latin typeface="Comfortaa"/>
                <a:ea typeface="Comfortaa"/>
                <a:cs typeface="Comfortaa"/>
                <a:sym typeface="Comfortaa"/>
              </a:rPr>
              <a:t> an </a:t>
            </a:r>
            <a:r>
              <a:rPr lang="en">
                <a:latin typeface="Comfortaa"/>
                <a:ea typeface="Comfortaa"/>
                <a:cs typeface="Comfortaa"/>
                <a:sym typeface="Comfortaa"/>
              </a:rPr>
              <a:t>Android application and an HC 05 bluetooth module. </a:t>
            </a:r>
            <a:r>
              <a:rPr lang="en" sz="2000">
                <a:latin typeface="Comfortaa"/>
                <a:ea typeface="Comfortaa"/>
                <a:cs typeface="Comfortaa"/>
                <a:sym typeface="Comfortaa"/>
              </a:rPr>
              <a:t> </a:t>
            </a:r>
            <a:endParaRPr sz="2000">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522400"/>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Result</a:t>
            </a:r>
            <a:endParaRPr>
              <a:latin typeface="Comfortaa"/>
              <a:ea typeface="Comfortaa"/>
              <a:cs typeface="Comfortaa"/>
              <a:sym typeface="Comfortaa"/>
            </a:endParaRPr>
          </a:p>
        </p:txBody>
      </p:sp>
      <p:sp>
        <p:nvSpPr>
          <p:cNvPr id="247" name="Google Shape;247;p31"/>
          <p:cNvSpPr txBox="1"/>
          <p:nvPr/>
        </p:nvSpPr>
        <p:spPr>
          <a:xfrm>
            <a:off x="311700" y="1641225"/>
            <a:ext cx="8440200" cy="2432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700">
                <a:latin typeface="Comfortaa"/>
                <a:ea typeface="Comfortaa"/>
                <a:cs typeface="Comfortaa"/>
                <a:sym typeface="Comfortaa"/>
              </a:rPr>
              <a:t>Throughout this project, a 5 degree of freedom (DOF) robotic arm is designed that can be operated via developed android and desktop applications.</a:t>
            </a:r>
            <a:endParaRPr sz="1700">
              <a:latin typeface="Comfortaa"/>
              <a:ea typeface="Comfortaa"/>
              <a:cs typeface="Comfortaa"/>
              <a:sym typeface="Comfortaa"/>
            </a:endParaRPr>
          </a:p>
          <a:p>
            <a:pPr indent="0" lvl="0" marL="0" rtl="0" algn="just">
              <a:lnSpc>
                <a:spcPct val="150000"/>
              </a:lnSpc>
              <a:spcBef>
                <a:spcPts val="0"/>
              </a:spcBef>
              <a:spcAft>
                <a:spcPts val="0"/>
              </a:spcAft>
              <a:buNone/>
            </a:pPr>
            <a:r>
              <a:t/>
            </a:r>
            <a:endParaRPr sz="1800">
              <a:latin typeface="Comfortaa"/>
              <a:ea typeface="Comfortaa"/>
              <a:cs typeface="Comfortaa"/>
              <a:sym typeface="Comfortaa"/>
            </a:endParaRPr>
          </a:p>
          <a:p>
            <a:pPr indent="0" lvl="0" marL="0" rtl="0" algn="just">
              <a:lnSpc>
                <a:spcPct val="150000"/>
              </a:lnSpc>
              <a:spcBef>
                <a:spcPts val="0"/>
              </a:spcBef>
              <a:spcAft>
                <a:spcPts val="0"/>
              </a:spcAft>
              <a:buNone/>
            </a:pPr>
            <a:r>
              <a:rPr lang="en" sz="1700">
                <a:latin typeface="Comfortaa"/>
                <a:ea typeface="Comfortaa"/>
                <a:cs typeface="Comfortaa"/>
                <a:sym typeface="Comfortaa"/>
              </a:rPr>
              <a:t>Following figures shows the developed </a:t>
            </a:r>
            <a:r>
              <a:rPr lang="en" sz="1700">
                <a:latin typeface="Comfortaa"/>
                <a:ea typeface="Comfortaa"/>
                <a:cs typeface="Comfortaa"/>
                <a:sym typeface="Comfortaa"/>
              </a:rPr>
              <a:t>robotic arm and controlling softwares.</a:t>
            </a:r>
            <a:r>
              <a:rPr lang="en" sz="1700">
                <a:latin typeface="Comfortaa"/>
                <a:ea typeface="Comfortaa"/>
                <a:cs typeface="Comfortaa"/>
                <a:sym typeface="Comfortaa"/>
              </a:rPr>
              <a:t> </a:t>
            </a:r>
            <a:endParaRPr sz="1700">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60625" y="152400"/>
            <a:ext cx="3706500" cy="10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400" u="sng">
                <a:latin typeface="Comfortaa"/>
                <a:ea typeface="Comfortaa"/>
                <a:cs typeface="Comfortaa"/>
                <a:sym typeface="Comfortaa"/>
              </a:rPr>
              <a:t>5 dof Robotic arm</a:t>
            </a:r>
            <a:endParaRPr sz="2400" u="sng">
              <a:latin typeface="Comfortaa"/>
              <a:ea typeface="Comfortaa"/>
              <a:cs typeface="Comfortaa"/>
              <a:sym typeface="Comfortaa"/>
            </a:endParaRPr>
          </a:p>
        </p:txBody>
      </p:sp>
      <p:sp>
        <p:nvSpPr>
          <p:cNvPr id="71" name="Google Shape;71;p14"/>
          <p:cNvSpPr txBox="1"/>
          <p:nvPr>
            <p:ph idx="1" type="body"/>
          </p:nvPr>
        </p:nvSpPr>
        <p:spPr>
          <a:xfrm>
            <a:off x="311725" y="746250"/>
            <a:ext cx="3204300" cy="182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lt1"/>
                </a:solidFill>
              </a:rPr>
              <a:t>NEERAJ KUMAR</a:t>
            </a:r>
            <a:endParaRPr sz="1800">
              <a:solidFill>
                <a:schemeClr val="lt1"/>
              </a:solidFill>
            </a:endParaRPr>
          </a:p>
          <a:p>
            <a:pPr indent="0" lvl="0" marL="0" rtl="0" algn="l">
              <a:spcBef>
                <a:spcPts val="1200"/>
              </a:spcBef>
              <a:spcAft>
                <a:spcPts val="0"/>
              </a:spcAft>
              <a:buNone/>
            </a:pPr>
            <a:r>
              <a:rPr lang="en" sz="1800">
                <a:solidFill>
                  <a:schemeClr val="lt1"/>
                </a:solidFill>
              </a:rPr>
              <a:t>TANURAJ TOMAR</a:t>
            </a:r>
            <a:endParaRPr sz="1800">
              <a:solidFill>
                <a:schemeClr val="lt1"/>
              </a:solidFill>
            </a:endParaRPr>
          </a:p>
          <a:p>
            <a:pPr indent="0" lvl="0" marL="0" rtl="0" algn="l">
              <a:spcBef>
                <a:spcPts val="1200"/>
              </a:spcBef>
              <a:spcAft>
                <a:spcPts val="1200"/>
              </a:spcAft>
              <a:buNone/>
            </a:pPr>
            <a:r>
              <a:rPr lang="en" sz="1800">
                <a:solidFill>
                  <a:schemeClr val="lt1"/>
                </a:solidFill>
              </a:rPr>
              <a:t>RAJA HASSAN</a:t>
            </a:r>
            <a:endParaRPr sz="1800">
              <a:solidFill>
                <a:schemeClr val="lt1"/>
              </a:solidFill>
            </a:endParaRPr>
          </a:p>
        </p:txBody>
      </p:sp>
      <p:sp>
        <p:nvSpPr>
          <p:cNvPr id="72" name="Google Shape;72;p14"/>
          <p:cNvSpPr txBox="1"/>
          <p:nvPr/>
        </p:nvSpPr>
        <p:spPr>
          <a:xfrm>
            <a:off x="94825" y="2145963"/>
            <a:ext cx="3962400" cy="554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u="sng">
                <a:solidFill>
                  <a:schemeClr val="lt1"/>
                </a:solidFill>
                <a:highlight>
                  <a:schemeClr val="dk1"/>
                </a:highlight>
                <a:latin typeface="Comfortaa"/>
                <a:ea typeface="Comfortaa"/>
                <a:cs typeface="Comfortaa"/>
                <a:sym typeface="Comfortaa"/>
              </a:rPr>
              <a:t>Project supervisor</a:t>
            </a:r>
            <a:endParaRPr sz="2400" u="sng">
              <a:solidFill>
                <a:schemeClr val="lt1"/>
              </a:solidFill>
              <a:highlight>
                <a:schemeClr val="dk1"/>
              </a:highlight>
              <a:latin typeface="Comfortaa"/>
              <a:ea typeface="Comfortaa"/>
              <a:cs typeface="Comfortaa"/>
              <a:sym typeface="Comfortaa"/>
            </a:endParaRPr>
          </a:p>
        </p:txBody>
      </p:sp>
      <p:sp>
        <p:nvSpPr>
          <p:cNvPr id="73" name="Google Shape;73;p14"/>
          <p:cNvSpPr txBox="1"/>
          <p:nvPr/>
        </p:nvSpPr>
        <p:spPr>
          <a:xfrm>
            <a:off x="311725" y="2700075"/>
            <a:ext cx="2942400" cy="4311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highlight>
                  <a:schemeClr val="dk1"/>
                </a:highlight>
                <a:latin typeface="Roboto"/>
                <a:ea typeface="Roboto"/>
                <a:cs typeface="Roboto"/>
                <a:sym typeface="Roboto"/>
              </a:rPr>
              <a:t>DR. ABHISHEK SHARMA</a:t>
            </a:r>
            <a:endParaRPr sz="1600">
              <a:solidFill>
                <a:schemeClr val="lt1"/>
              </a:solidFill>
              <a:highlight>
                <a:schemeClr val="dk1"/>
              </a:highlight>
              <a:latin typeface="Roboto"/>
              <a:ea typeface="Roboto"/>
              <a:cs typeface="Roboto"/>
              <a:sym typeface="Roboto"/>
            </a:endParaRPr>
          </a:p>
        </p:txBody>
      </p:sp>
      <p:pic>
        <p:nvPicPr>
          <p:cNvPr id="74" name="Google Shape;74;p14"/>
          <p:cNvPicPr preferRelativeResize="0"/>
          <p:nvPr/>
        </p:nvPicPr>
        <p:blipFill>
          <a:blip r:embed="rId3">
            <a:alphaModFix/>
          </a:blip>
          <a:stretch>
            <a:fillRect/>
          </a:stretch>
        </p:blipFill>
        <p:spPr>
          <a:xfrm>
            <a:off x="4754550" y="152400"/>
            <a:ext cx="3962400" cy="4838702"/>
          </a:xfrm>
          <a:prstGeom prst="rect">
            <a:avLst/>
          </a:prstGeom>
          <a:noFill/>
          <a:ln>
            <a:noFill/>
          </a:ln>
        </p:spPr>
      </p:pic>
      <p:sp>
        <p:nvSpPr>
          <p:cNvPr id="75" name="Google Shape;75;p14"/>
          <p:cNvSpPr txBox="1"/>
          <p:nvPr/>
        </p:nvSpPr>
        <p:spPr>
          <a:xfrm>
            <a:off x="60625" y="3425125"/>
            <a:ext cx="4188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a:solidFill>
                  <a:schemeClr val="lt1"/>
                </a:solidFill>
                <a:latin typeface="Comfortaa"/>
                <a:ea typeface="Comfortaa"/>
                <a:cs typeface="Comfortaa"/>
                <a:sym typeface="Comfortaa"/>
              </a:rPr>
              <a:t>Department of Electronics &amp; Communication Engineering</a:t>
            </a:r>
            <a:endParaRPr b="1">
              <a:latin typeface="Comfortaa"/>
              <a:ea typeface="Comfortaa"/>
              <a:cs typeface="Comfortaa"/>
              <a:sym typeface="Comfortaa"/>
            </a:endParaRPr>
          </a:p>
        </p:txBody>
      </p:sp>
      <p:sp>
        <p:nvSpPr>
          <p:cNvPr id="76" name="Google Shape;76;p14"/>
          <p:cNvSpPr txBox="1"/>
          <p:nvPr/>
        </p:nvSpPr>
        <p:spPr>
          <a:xfrm>
            <a:off x="60625" y="4367100"/>
            <a:ext cx="3376200" cy="77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latin typeface="Times New Roman"/>
                <a:ea typeface="Times New Roman"/>
                <a:cs typeface="Times New Roman"/>
                <a:sym typeface="Times New Roman"/>
              </a:rPr>
              <a:t>IIMT College of Engineering</a:t>
            </a:r>
            <a:endParaRPr b="1">
              <a:solidFill>
                <a:schemeClr val="lt1"/>
              </a:solidFill>
              <a:latin typeface="Times New Roman"/>
              <a:ea typeface="Times New Roman"/>
              <a:cs typeface="Times New Roman"/>
              <a:sym typeface="Times New Roman"/>
            </a:endParaRPr>
          </a:p>
          <a:p>
            <a:pPr indent="0" lvl="0" marL="0" rtl="0" algn="l">
              <a:lnSpc>
                <a:spcPct val="115000"/>
              </a:lnSpc>
              <a:spcBef>
                <a:spcPts val="1000"/>
              </a:spcBef>
              <a:spcAft>
                <a:spcPts val="1000"/>
              </a:spcAft>
              <a:buNone/>
            </a:pPr>
            <a:r>
              <a:rPr b="1" lang="en">
                <a:solidFill>
                  <a:schemeClr val="lt1"/>
                </a:solidFill>
                <a:latin typeface="Times New Roman"/>
                <a:ea typeface="Times New Roman"/>
                <a:cs typeface="Times New Roman"/>
                <a:sym typeface="Times New Roman"/>
              </a:rPr>
              <a:t>Greater Noida U.P-201310 </a:t>
            </a:r>
            <a:endParaRPr>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481000" y="1385475"/>
            <a:ext cx="6461674" cy="3758025"/>
          </a:xfrm>
          <a:prstGeom prst="rect">
            <a:avLst/>
          </a:prstGeom>
          <a:noFill/>
          <a:ln>
            <a:noFill/>
          </a:ln>
        </p:spPr>
      </p:pic>
      <p:sp>
        <p:nvSpPr>
          <p:cNvPr id="253" name="Google Shape;253;p32"/>
          <p:cNvSpPr txBox="1"/>
          <p:nvPr>
            <p:ph type="title"/>
          </p:nvPr>
        </p:nvSpPr>
        <p:spPr>
          <a:xfrm>
            <a:off x="433975" y="103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Android application to </a:t>
            </a:r>
            <a:r>
              <a:rPr lang="en"/>
              <a:t>control the arm</a:t>
            </a:r>
            <a:r>
              <a:rPr lang="en"/>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Desktop application to </a:t>
            </a:r>
            <a:r>
              <a:rPr lang="en"/>
              <a:t>control</a:t>
            </a:r>
            <a:r>
              <a:rPr lang="en"/>
              <a:t> the arm </a:t>
            </a:r>
            <a:endParaRPr/>
          </a:p>
        </p:txBody>
      </p:sp>
      <p:pic>
        <p:nvPicPr>
          <p:cNvPr id="259" name="Google Shape;259;p33"/>
          <p:cNvPicPr preferRelativeResize="0"/>
          <p:nvPr/>
        </p:nvPicPr>
        <p:blipFill rotWithShape="1">
          <a:blip r:embed="rId3">
            <a:alphaModFix/>
          </a:blip>
          <a:srcRect b="13801" l="3004" r="71001" t="57909"/>
          <a:stretch/>
        </p:blipFill>
        <p:spPr>
          <a:xfrm>
            <a:off x="405775" y="1373050"/>
            <a:ext cx="6223423" cy="3770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References</a:t>
            </a:r>
            <a:endParaRPr>
              <a:latin typeface="Comfortaa"/>
              <a:ea typeface="Comfortaa"/>
              <a:cs typeface="Comfortaa"/>
              <a:sym typeface="Comfortaa"/>
            </a:endParaRPr>
          </a:p>
        </p:txBody>
      </p:sp>
      <p:sp>
        <p:nvSpPr>
          <p:cNvPr id="265" name="Google Shape;265;p34"/>
          <p:cNvSpPr txBox="1"/>
          <p:nvPr/>
        </p:nvSpPr>
        <p:spPr>
          <a:xfrm>
            <a:off x="311725" y="1765000"/>
            <a:ext cx="8630700" cy="2385900"/>
          </a:xfrm>
          <a:prstGeom prst="rect">
            <a:avLst/>
          </a:prstGeom>
          <a:noFill/>
          <a:ln>
            <a:noFill/>
          </a:ln>
        </p:spPr>
        <p:txBody>
          <a:bodyPr anchorCtr="0" anchor="t" bIns="91425" lIns="91425" spcFirstLastPara="1" rIns="91425" wrap="square" tIns="91425">
            <a:spAutoFit/>
          </a:bodyPr>
          <a:lstStyle/>
          <a:p>
            <a:pPr indent="-368300" lvl="0" marL="457200" rtl="0" algn="just">
              <a:lnSpc>
                <a:spcPct val="150000"/>
              </a:lnSpc>
              <a:spcBef>
                <a:spcPts val="0"/>
              </a:spcBef>
              <a:spcAft>
                <a:spcPts val="0"/>
              </a:spcAft>
              <a:buSzPts val="2200"/>
              <a:buFont typeface="Comfortaa"/>
              <a:buChar char="●"/>
            </a:pPr>
            <a:r>
              <a:rPr lang="en" sz="2200" u="sng">
                <a:solidFill>
                  <a:schemeClr val="hlink"/>
                </a:solidFill>
                <a:latin typeface="Comfortaa"/>
                <a:ea typeface="Comfortaa"/>
                <a:cs typeface="Comfortaa"/>
                <a:sym typeface="Comfortaa"/>
                <a:hlinkClick r:id="rId3"/>
              </a:rPr>
              <a:t>https://www.arduino.cc/reference/en/</a:t>
            </a:r>
            <a:endParaRPr sz="2200">
              <a:latin typeface="Comfortaa"/>
              <a:ea typeface="Comfortaa"/>
              <a:cs typeface="Comfortaa"/>
              <a:sym typeface="Comfortaa"/>
            </a:endParaRPr>
          </a:p>
          <a:p>
            <a:pPr indent="-368300" lvl="0" marL="457200" rtl="0" algn="just">
              <a:lnSpc>
                <a:spcPct val="150000"/>
              </a:lnSpc>
              <a:spcBef>
                <a:spcPts val="0"/>
              </a:spcBef>
              <a:spcAft>
                <a:spcPts val="0"/>
              </a:spcAft>
              <a:buSzPts val="2200"/>
              <a:buFont typeface="Comfortaa"/>
              <a:buChar char="●"/>
            </a:pPr>
            <a:r>
              <a:rPr lang="en" sz="2200" u="sng">
                <a:solidFill>
                  <a:schemeClr val="hlink"/>
                </a:solidFill>
                <a:latin typeface="Comfortaa"/>
                <a:ea typeface="Comfortaa"/>
                <a:cs typeface="Comfortaa"/>
                <a:sym typeface="Comfortaa"/>
                <a:hlinkClick r:id="rId4"/>
              </a:rPr>
              <a:t>https://processing.org/reference/</a:t>
            </a:r>
            <a:endParaRPr sz="2200">
              <a:latin typeface="Comfortaa"/>
              <a:ea typeface="Comfortaa"/>
              <a:cs typeface="Comfortaa"/>
              <a:sym typeface="Comfortaa"/>
            </a:endParaRPr>
          </a:p>
          <a:p>
            <a:pPr indent="-368300" lvl="0" marL="457200" rtl="0" algn="just">
              <a:lnSpc>
                <a:spcPct val="150000"/>
              </a:lnSpc>
              <a:spcBef>
                <a:spcPts val="0"/>
              </a:spcBef>
              <a:spcAft>
                <a:spcPts val="0"/>
              </a:spcAft>
              <a:buSzPts val="2200"/>
              <a:buFont typeface="Comfortaa"/>
              <a:buChar char="●"/>
            </a:pPr>
            <a:r>
              <a:rPr lang="en" sz="2200" u="sng">
                <a:solidFill>
                  <a:schemeClr val="hlink"/>
                </a:solidFill>
                <a:latin typeface="Comfortaa"/>
                <a:ea typeface="Comfortaa"/>
                <a:cs typeface="Comfortaa"/>
                <a:sym typeface="Comfortaa"/>
                <a:hlinkClick r:id="rId5"/>
              </a:rPr>
              <a:t>https://developer.android.com/docs</a:t>
            </a:r>
            <a:endParaRPr sz="2200">
              <a:latin typeface="Comfortaa"/>
              <a:ea typeface="Comfortaa"/>
              <a:cs typeface="Comfortaa"/>
              <a:sym typeface="Comfortaa"/>
            </a:endParaRPr>
          </a:p>
          <a:p>
            <a:pPr indent="-342900" lvl="0" marL="457200" rtl="0" algn="just">
              <a:lnSpc>
                <a:spcPct val="150000"/>
              </a:lnSpc>
              <a:spcBef>
                <a:spcPts val="0"/>
              </a:spcBef>
              <a:spcAft>
                <a:spcPts val="0"/>
              </a:spcAft>
              <a:buSzPts val="1800"/>
              <a:buFont typeface="Comfortaa"/>
              <a:buChar char="●"/>
            </a:pPr>
            <a:r>
              <a:rPr lang="en" sz="1800">
                <a:latin typeface="Comfortaa"/>
                <a:ea typeface="Comfortaa"/>
                <a:cs typeface="Comfortaa"/>
                <a:sym typeface="Comfortaa"/>
              </a:rPr>
              <a:t>and some other websites on the internet.</a:t>
            </a:r>
            <a:endParaRPr sz="1800">
              <a:latin typeface="Comfortaa"/>
              <a:ea typeface="Comfortaa"/>
              <a:cs typeface="Comfortaa"/>
              <a:sym typeface="Comfortaa"/>
            </a:endParaRPr>
          </a:p>
          <a:p>
            <a:pPr indent="-336550" lvl="0" marL="457200" rtl="0" algn="just">
              <a:lnSpc>
                <a:spcPct val="150000"/>
              </a:lnSpc>
              <a:spcBef>
                <a:spcPts val="0"/>
              </a:spcBef>
              <a:spcAft>
                <a:spcPts val="0"/>
              </a:spcAft>
              <a:buSzPts val="1700"/>
              <a:buFont typeface="Comfortaa"/>
              <a:buChar char="●"/>
            </a:pPr>
            <a:r>
              <a:rPr lang="en" sz="1700">
                <a:latin typeface="Comfortaa"/>
                <a:ea typeface="Comfortaa"/>
                <a:cs typeface="Comfortaa"/>
                <a:sym typeface="Comfortaa"/>
              </a:rPr>
              <a:t>Arduino ™ + Android ™ Projects for the Evil Genius (Book)</a:t>
            </a:r>
            <a:endParaRPr sz="17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5"/>
          <p:cNvSpPr txBox="1"/>
          <p:nvPr>
            <p:ph type="title"/>
          </p:nvPr>
        </p:nvSpPr>
        <p:spPr>
          <a:xfrm>
            <a:off x="1666025" y="593675"/>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000"/>
              <a:t>Thank </a:t>
            </a:r>
            <a:endParaRPr sz="5000"/>
          </a:p>
          <a:p>
            <a:pPr indent="0" lvl="0" marL="0" rtl="0" algn="l">
              <a:spcBef>
                <a:spcPts val="0"/>
              </a:spcBef>
              <a:spcAft>
                <a:spcPts val="0"/>
              </a:spcAft>
              <a:buNone/>
            </a:pPr>
            <a:r>
              <a:rPr lang="en" sz="5000"/>
              <a:t>You...</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latin typeface="Comfortaa"/>
                <a:ea typeface="Comfortaa"/>
                <a:cs typeface="Comfortaa"/>
                <a:sym typeface="Comfortaa"/>
              </a:rPr>
              <a:t>Outline</a:t>
            </a:r>
            <a:endParaRPr sz="3800">
              <a:latin typeface="Comfortaa"/>
              <a:ea typeface="Comfortaa"/>
              <a:cs typeface="Comfortaa"/>
              <a:sym typeface="Comfortaa"/>
            </a:endParaRPr>
          </a:p>
        </p:txBody>
      </p:sp>
      <p:sp>
        <p:nvSpPr>
          <p:cNvPr id="82" name="Google Shape;82;p15"/>
          <p:cNvSpPr txBox="1"/>
          <p:nvPr>
            <p:ph idx="1" type="body"/>
          </p:nvPr>
        </p:nvSpPr>
        <p:spPr>
          <a:xfrm>
            <a:off x="4572000" y="426875"/>
            <a:ext cx="4166400" cy="4098600"/>
          </a:xfrm>
          <a:prstGeom prst="rect">
            <a:avLst/>
          </a:prstGeom>
        </p:spPr>
        <p:txBody>
          <a:bodyPr anchorCtr="0" anchor="t" bIns="91425" lIns="91425" spcFirstLastPara="1" rIns="91425" wrap="square" tIns="91425">
            <a:normAutofit/>
          </a:bodyPr>
          <a:lstStyle/>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Introduction</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Theory</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Components used</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Software used</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Mechanical configuration</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Methodology and working</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Conclusion</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Result</a:t>
            </a:r>
            <a:endParaRPr b="1" sz="1600">
              <a:solidFill>
                <a:schemeClr val="dk1"/>
              </a:solidFill>
              <a:latin typeface="Comfortaa"/>
              <a:ea typeface="Comfortaa"/>
              <a:cs typeface="Comfortaa"/>
              <a:sym typeface="Comfortaa"/>
            </a:endParaRPr>
          </a:p>
          <a:p>
            <a:pPr indent="-330200" lvl="0" marL="457200" rtl="0" algn="l">
              <a:lnSpc>
                <a:spcPct val="130000"/>
              </a:lnSpc>
              <a:spcBef>
                <a:spcPts val="0"/>
              </a:spcBef>
              <a:spcAft>
                <a:spcPts val="0"/>
              </a:spcAft>
              <a:buClr>
                <a:schemeClr val="dk1"/>
              </a:buClr>
              <a:buSzPts val="1600"/>
              <a:buFont typeface="Comfortaa"/>
              <a:buChar char="●"/>
            </a:pPr>
            <a:r>
              <a:rPr b="1" lang="en" sz="1600">
                <a:solidFill>
                  <a:schemeClr val="dk1"/>
                </a:solidFill>
                <a:latin typeface="Comfortaa"/>
                <a:ea typeface="Comfortaa"/>
                <a:cs typeface="Comfortaa"/>
                <a:sym typeface="Comfortaa"/>
              </a:rPr>
              <a:t>Reference</a:t>
            </a:r>
            <a:endParaRPr b="1" sz="1600">
              <a:solidFill>
                <a:schemeClr val="dk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25" y="500925"/>
            <a:ext cx="3706500" cy="98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000">
                <a:latin typeface="Comfortaa"/>
                <a:ea typeface="Comfortaa"/>
                <a:cs typeface="Comfortaa"/>
                <a:sym typeface="Comfortaa"/>
              </a:rPr>
              <a:t>Introduction</a:t>
            </a:r>
            <a:endParaRPr sz="4000">
              <a:latin typeface="Comfortaa"/>
              <a:ea typeface="Comfortaa"/>
              <a:cs typeface="Comfortaa"/>
              <a:sym typeface="Comfortaa"/>
            </a:endParaRPr>
          </a:p>
        </p:txBody>
      </p:sp>
      <p:sp>
        <p:nvSpPr>
          <p:cNvPr id="88" name="Google Shape;88;p16"/>
          <p:cNvSpPr txBox="1"/>
          <p:nvPr>
            <p:ph idx="1" type="body"/>
          </p:nvPr>
        </p:nvSpPr>
        <p:spPr>
          <a:xfrm>
            <a:off x="4478100" y="215250"/>
            <a:ext cx="4488600" cy="47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Comfortaa"/>
                <a:ea typeface="Comfortaa"/>
                <a:cs typeface="Comfortaa"/>
                <a:sym typeface="Comfortaa"/>
              </a:rPr>
              <a:t>A robotic arm is a machine that can execute tasks that a human arm can do.</a:t>
            </a:r>
            <a:endParaRPr sz="1600">
              <a:solidFill>
                <a:schemeClr val="dk1"/>
              </a:solidFill>
              <a:latin typeface="Comfortaa"/>
              <a:ea typeface="Comfortaa"/>
              <a:cs typeface="Comfortaa"/>
              <a:sym typeface="Comfortaa"/>
            </a:endParaRPr>
          </a:p>
          <a:p>
            <a:pPr indent="0" lvl="0" marL="0" rtl="0" algn="l">
              <a:spcBef>
                <a:spcPts val="1200"/>
              </a:spcBef>
              <a:spcAft>
                <a:spcPts val="0"/>
              </a:spcAft>
              <a:buNone/>
            </a:pPr>
            <a:r>
              <a:t/>
            </a:r>
            <a:endParaRPr sz="1600">
              <a:solidFill>
                <a:schemeClr val="dk1"/>
              </a:solidFill>
              <a:latin typeface="Comfortaa"/>
              <a:ea typeface="Comfortaa"/>
              <a:cs typeface="Comfortaa"/>
              <a:sym typeface="Comfortaa"/>
            </a:endParaRPr>
          </a:p>
          <a:p>
            <a:pPr indent="0" lvl="0" marL="0" rtl="0" algn="l">
              <a:spcBef>
                <a:spcPts val="1200"/>
              </a:spcBef>
              <a:spcAft>
                <a:spcPts val="1200"/>
              </a:spcAft>
              <a:buNone/>
            </a:pPr>
            <a:r>
              <a:rPr lang="en" sz="1600">
                <a:solidFill>
                  <a:schemeClr val="dk1"/>
                </a:solidFill>
                <a:latin typeface="Comfortaa"/>
                <a:ea typeface="Comfortaa"/>
                <a:cs typeface="Comfortaa"/>
                <a:sym typeface="Comfortaa"/>
              </a:rPr>
              <a:t>Nowadays, under the progress  of science and technology, the most significant difference between the robot arm and a human arm lies in flexibility and strength. That instance, the robotic arm's most significant benefit is that it can generally repeat the same operation without becoming fatigued.</a:t>
            </a:r>
            <a:endParaRPr sz="1600">
              <a:solidFill>
                <a:schemeClr val="dk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54387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Comfortaa"/>
                <a:ea typeface="Comfortaa"/>
                <a:cs typeface="Comfortaa"/>
                <a:sym typeface="Comfortaa"/>
              </a:rPr>
              <a:t>Theory</a:t>
            </a:r>
            <a:endParaRPr sz="3000">
              <a:latin typeface="Comfortaa"/>
              <a:ea typeface="Comfortaa"/>
              <a:cs typeface="Comfortaa"/>
              <a:sym typeface="Comfortaa"/>
            </a:endParaRPr>
          </a:p>
        </p:txBody>
      </p:sp>
      <p:sp>
        <p:nvSpPr>
          <p:cNvPr id="94" name="Google Shape;94;p17"/>
          <p:cNvSpPr txBox="1"/>
          <p:nvPr/>
        </p:nvSpPr>
        <p:spPr>
          <a:xfrm>
            <a:off x="311700" y="1558000"/>
            <a:ext cx="8568900" cy="33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latin typeface="Comfortaa"/>
                <a:ea typeface="Comfortaa"/>
                <a:cs typeface="Comfortaa"/>
                <a:sym typeface="Comfortaa"/>
              </a:rPr>
              <a:t>This robotic arm has five joints, each controlled by a servo motor. Each servo motor has a range of rotation from 0 to 180 degrees.</a:t>
            </a:r>
            <a:endParaRPr sz="1500">
              <a:latin typeface="Comfortaa"/>
              <a:ea typeface="Comfortaa"/>
              <a:cs typeface="Comfortaa"/>
              <a:sym typeface="Comfortaa"/>
            </a:endParaRPr>
          </a:p>
          <a:p>
            <a:pPr indent="0" lvl="0" marL="0" rtl="0" algn="l">
              <a:lnSpc>
                <a:spcPct val="115000"/>
              </a:lnSpc>
              <a:spcBef>
                <a:spcPts val="0"/>
              </a:spcBef>
              <a:spcAft>
                <a:spcPts val="0"/>
              </a:spcAft>
              <a:buNone/>
            </a:pPr>
            <a:r>
              <a:t/>
            </a:r>
            <a:endParaRPr sz="1500">
              <a:latin typeface="Comfortaa"/>
              <a:ea typeface="Comfortaa"/>
              <a:cs typeface="Comfortaa"/>
              <a:sym typeface="Comfortaa"/>
            </a:endParaRPr>
          </a:p>
          <a:p>
            <a:pPr indent="0" lvl="0" marL="0" rtl="0" algn="l">
              <a:lnSpc>
                <a:spcPct val="115000"/>
              </a:lnSpc>
              <a:spcBef>
                <a:spcPts val="0"/>
              </a:spcBef>
              <a:spcAft>
                <a:spcPts val="0"/>
              </a:spcAft>
              <a:buNone/>
            </a:pPr>
            <a:r>
              <a:rPr lang="en" sz="1500">
                <a:latin typeface="Comfortaa"/>
                <a:ea typeface="Comfortaa"/>
                <a:cs typeface="Comfortaa"/>
                <a:sym typeface="Comfortaa"/>
              </a:rPr>
              <a:t>Servo motor is controlled by the microcontroller delivering pulses. The servo is told where to move by these pulses. Housing, circuit board, non-core motor, gearing, and position detection are all part of the servo motor system.</a:t>
            </a:r>
            <a:endParaRPr sz="1500">
              <a:latin typeface="Comfortaa"/>
              <a:ea typeface="Comfortaa"/>
              <a:cs typeface="Comfortaa"/>
              <a:sym typeface="Comfortaa"/>
            </a:endParaRPr>
          </a:p>
          <a:p>
            <a:pPr indent="0" lvl="0" marL="0" rtl="0" algn="l">
              <a:lnSpc>
                <a:spcPct val="115000"/>
              </a:lnSpc>
              <a:spcBef>
                <a:spcPts val="0"/>
              </a:spcBef>
              <a:spcAft>
                <a:spcPts val="0"/>
              </a:spcAft>
              <a:buNone/>
            </a:pPr>
            <a:r>
              <a:t/>
            </a:r>
            <a:endParaRPr sz="1500">
              <a:latin typeface="Comfortaa"/>
              <a:ea typeface="Comfortaa"/>
              <a:cs typeface="Comfortaa"/>
              <a:sym typeface="Comfortaa"/>
            </a:endParaRPr>
          </a:p>
          <a:p>
            <a:pPr indent="0" lvl="0" marL="0" rtl="0" algn="l">
              <a:lnSpc>
                <a:spcPct val="115000"/>
              </a:lnSpc>
              <a:spcBef>
                <a:spcPts val="0"/>
              </a:spcBef>
              <a:spcAft>
                <a:spcPts val="0"/>
              </a:spcAft>
              <a:buNone/>
            </a:pPr>
            <a:r>
              <a:rPr lang="en" sz="1500">
                <a:latin typeface="Comfortaa"/>
                <a:ea typeface="Comfortaa"/>
                <a:cs typeface="Comfortaa"/>
                <a:sym typeface="Comfortaa"/>
              </a:rPr>
              <a:t>Servo motor is shown in the following page.</a:t>
            </a:r>
            <a:endParaRPr sz="1500">
              <a:latin typeface="Comfortaa"/>
              <a:ea typeface="Comfortaa"/>
              <a:cs typeface="Comfortaa"/>
              <a:sym typeface="Comfortaa"/>
            </a:endParaRPr>
          </a:p>
          <a:p>
            <a:pPr indent="0" lvl="0" marL="0" rtl="0" algn="l">
              <a:lnSpc>
                <a:spcPct val="115000"/>
              </a:lnSpc>
              <a:spcBef>
                <a:spcPts val="0"/>
              </a:spcBef>
              <a:spcAft>
                <a:spcPts val="0"/>
              </a:spcAft>
              <a:buNone/>
            </a:pPr>
            <a:r>
              <a:t/>
            </a:r>
            <a:endParaRPr sz="1500">
              <a:latin typeface="Comfortaa"/>
              <a:ea typeface="Comfortaa"/>
              <a:cs typeface="Comfortaa"/>
              <a:sym typeface="Comfortaa"/>
            </a:endParaRPr>
          </a:p>
          <a:p>
            <a:pPr indent="0" lvl="0" marL="0" rtl="0" algn="l">
              <a:lnSpc>
                <a:spcPct val="115000"/>
              </a:lnSpc>
              <a:spcBef>
                <a:spcPts val="0"/>
              </a:spcBef>
              <a:spcAft>
                <a:spcPts val="0"/>
              </a:spcAft>
              <a:buNone/>
            </a:pPr>
            <a:r>
              <a:rPr lang="en" sz="1500">
                <a:latin typeface="Comfortaa"/>
                <a:ea typeface="Comfortaa"/>
                <a:cs typeface="Comfortaa"/>
                <a:sym typeface="Comfortaa"/>
              </a:rPr>
              <a:t>Pulse is mostly responsible for the servo's setting. The servo motor receives an impulse and turns the angle corresponding to the impulse to achieve displacement.</a:t>
            </a:r>
            <a:endParaRPr sz="1500">
              <a:latin typeface="Comfortaa"/>
              <a:ea typeface="Comfortaa"/>
              <a:cs typeface="Comfortaa"/>
              <a:sym typeface="Comfortaa"/>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Theory continue</a:t>
            </a:r>
            <a:endParaRPr>
              <a:latin typeface="Comfortaa"/>
              <a:ea typeface="Comfortaa"/>
              <a:cs typeface="Comfortaa"/>
              <a:sym typeface="Comfortaa"/>
            </a:endParaRPr>
          </a:p>
        </p:txBody>
      </p:sp>
      <p:sp>
        <p:nvSpPr>
          <p:cNvPr id="100" name="Google Shape;100;p18"/>
          <p:cNvSpPr txBox="1"/>
          <p:nvPr/>
        </p:nvSpPr>
        <p:spPr>
          <a:xfrm>
            <a:off x="311725" y="1622700"/>
            <a:ext cx="8364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omfortaa"/>
                <a:ea typeface="Comfortaa"/>
                <a:cs typeface="Comfortaa"/>
                <a:sym typeface="Comfortaa"/>
              </a:rPr>
              <a:t>Because the servo motor's duty is to send out pulses, it rotates at an angle every time, causing a matching number of pulses to be sent out.</a:t>
            </a:r>
            <a:endParaRPr sz="1700">
              <a:latin typeface="Comfortaa"/>
              <a:ea typeface="Comfortaa"/>
              <a:cs typeface="Comfortaa"/>
              <a:sym typeface="Comfortaa"/>
            </a:endParaRPr>
          </a:p>
          <a:p>
            <a:pPr indent="0" lvl="0" marL="0" rtl="0" algn="l">
              <a:spcBef>
                <a:spcPts val="0"/>
              </a:spcBef>
              <a:spcAft>
                <a:spcPts val="0"/>
              </a:spcAft>
              <a:buNone/>
            </a:pPr>
            <a:r>
              <a:t/>
            </a:r>
            <a:endParaRPr sz="1700">
              <a:latin typeface="Comfortaa"/>
              <a:ea typeface="Comfortaa"/>
              <a:cs typeface="Comfortaa"/>
              <a:sym typeface="Comfortaa"/>
            </a:endParaRPr>
          </a:p>
          <a:p>
            <a:pPr indent="0" lvl="0" marL="0" rtl="0" algn="l">
              <a:spcBef>
                <a:spcPts val="0"/>
              </a:spcBef>
              <a:spcAft>
                <a:spcPts val="0"/>
              </a:spcAft>
              <a:buNone/>
            </a:pPr>
            <a:r>
              <a:rPr lang="en" sz="1700">
                <a:latin typeface="Comfortaa"/>
                <a:ea typeface="Comfortaa"/>
                <a:cs typeface="Comfortaa"/>
                <a:sym typeface="Comfortaa"/>
              </a:rPr>
              <a:t>The pulses received by the servo motor form a response, or a closed loop, in this fashion. The system will be able to tell how many pulses are supplied to the servo motor and how many pulses are received this way.</a:t>
            </a:r>
            <a:endParaRPr sz="1700">
              <a:latin typeface="Comfortaa"/>
              <a:ea typeface="Comfortaa"/>
              <a:cs typeface="Comfortaa"/>
              <a:sym typeface="Comfortaa"/>
            </a:endParaRPr>
          </a:p>
          <a:p>
            <a:pPr indent="0" lvl="0" marL="0" rtl="0" algn="l">
              <a:spcBef>
                <a:spcPts val="0"/>
              </a:spcBef>
              <a:spcAft>
                <a:spcPts val="0"/>
              </a:spcAft>
              <a:buNone/>
            </a:pPr>
            <a:r>
              <a:t/>
            </a:r>
            <a:endParaRPr sz="1700">
              <a:latin typeface="Comfortaa"/>
              <a:ea typeface="Comfortaa"/>
              <a:cs typeface="Comfortaa"/>
              <a:sym typeface="Comfortaa"/>
            </a:endParaRPr>
          </a:p>
          <a:p>
            <a:pPr indent="0" lvl="0" marL="0" rtl="0" algn="l">
              <a:spcBef>
                <a:spcPts val="0"/>
              </a:spcBef>
              <a:spcAft>
                <a:spcPts val="0"/>
              </a:spcAft>
              <a:buNone/>
            </a:pPr>
            <a:r>
              <a:rPr lang="en" sz="1700">
                <a:latin typeface="Comfortaa"/>
                <a:ea typeface="Comfortaa"/>
                <a:cs typeface="Comfortaa"/>
                <a:sym typeface="Comfortaa"/>
              </a:rPr>
              <a:t>Setting a servo motor's rotation is a simple task. Simply include the Servo.h header from the Arduino IDE's library, and you're done. Create a Servo object and associate the servo pin with it.</a:t>
            </a:r>
            <a:endParaRPr sz="17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en" sz="1300">
                <a:latin typeface="Comfortaa"/>
                <a:ea typeface="Comfortaa"/>
                <a:cs typeface="Comfortaa"/>
                <a:sym typeface="Comfortaa"/>
              </a:rPr>
              <a:t>   </a:t>
            </a:r>
            <a:endParaRPr sz="13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Theory continue</a:t>
            </a:r>
            <a:endParaRPr>
              <a:latin typeface="Comfortaa"/>
              <a:ea typeface="Comfortaa"/>
              <a:cs typeface="Comfortaa"/>
              <a:sym typeface="Comfortaa"/>
            </a:endParaRPr>
          </a:p>
        </p:txBody>
      </p:sp>
      <p:sp>
        <p:nvSpPr>
          <p:cNvPr id="106" name="Google Shape;106;p19"/>
          <p:cNvSpPr txBox="1"/>
          <p:nvPr/>
        </p:nvSpPr>
        <p:spPr>
          <a:xfrm>
            <a:off x="311725" y="1590200"/>
            <a:ext cx="836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To set the rotation, we call the write() method from the servo object.</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servo.write(90);</a:t>
            </a:r>
            <a:endParaRPr>
              <a:latin typeface="Comfortaa"/>
              <a:ea typeface="Comfortaa"/>
              <a:cs typeface="Comfortaa"/>
              <a:sym typeface="Comfortaa"/>
            </a:endParaRPr>
          </a:p>
        </p:txBody>
      </p:sp>
      <p:sp>
        <p:nvSpPr>
          <p:cNvPr id="107" name="Google Shape;107;p19"/>
          <p:cNvSpPr txBox="1"/>
          <p:nvPr/>
        </p:nvSpPr>
        <p:spPr>
          <a:xfrm>
            <a:off x="311725" y="2427750"/>
            <a:ext cx="83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Pseudo</a:t>
            </a:r>
            <a:r>
              <a:rPr lang="en">
                <a:latin typeface="Comfortaa"/>
                <a:ea typeface="Comfortaa"/>
                <a:cs typeface="Comfortaa"/>
                <a:sym typeface="Comfortaa"/>
              </a:rPr>
              <a:t> code:</a:t>
            </a:r>
            <a:endParaRPr>
              <a:latin typeface="Comfortaa"/>
              <a:ea typeface="Comfortaa"/>
              <a:cs typeface="Comfortaa"/>
              <a:sym typeface="Comfortaa"/>
            </a:endParaRPr>
          </a:p>
        </p:txBody>
      </p:sp>
      <p:sp>
        <p:nvSpPr>
          <p:cNvPr id="108" name="Google Shape;108;p19"/>
          <p:cNvSpPr txBox="1"/>
          <p:nvPr/>
        </p:nvSpPr>
        <p:spPr>
          <a:xfrm>
            <a:off x="429875" y="3007600"/>
            <a:ext cx="8182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omfortaa"/>
                <a:ea typeface="Comfortaa"/>
                <a:cs typeface="Comfortaa"/>
                <a:sym typeface="Comfortaa"/>
              </a:rPr>
              <a:t>#include &lt;Servo.h&gt;</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Servo servo;</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 ...setup</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servo.attach(servo_pin);</a:t>
            </a:r>
            <a:endParaRPr>
              <a:latin typeface="Comfortaa"/>
              <a:ea typeface="Comfortaa"/>
              <a:cs typeface="Comfortaa"/>
              <a:sym typeface="Comfortaa"/>
            </a:endParaRPr>
          </a:p>
          <a:p>
            <a:pPr indent="0" lvl="0" marL="0" rtl="0" algn="l">
              <a:spcBef>
                <a:spcPts val="0"/>
              </a:spcBef>
              <a:spcAft>
                <a:spcPts val="0"/>
              </a:spcAft>
              <a:buNone/>
            </a:pPr>
            <a:r>
              <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 changing rotation</a:t>
            </a:r>
            <a:endParaRPr>
              <a:latin typeface="Comfortaa"/>
              <a:ea typeface="Comfortaa"/>
              <a:cs typeface="Comfortaa"/>
              <a:sym typeface="Comfortaa"/>
            </a:endParaRPr>
          </a:p>
          <a:p>
            <a:pPr indent="0" lvl="0" marL="0" rtl="0" algn="l">
              <a:spcBef>
                <a:spcPts val="0"/>
              </a:spcBef>
              <a:spcAft>
                <a:spcPts val="0"/>
              </a:spcAft>
              <a:buNone/>
            </a:pPr>
            <a:r>
              <a:rPr lang="en">
                <a:latin typeface="Comfortaa"/>
                <a:ea typeface="Comfortaa"/>
                <a:cs typeface="Comfortaa"/>
                <a:sym typeface="Comfortaa"/>
              </a:rPr>
              <a:t>servo.write(angle);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servo motor</a:t>
            </a:r>
            <a:endParaRPr>
              <a:latin typeface="Comfortaa"/>
              <a:ea typeface="Comfortaa"/>
              <a:cs typeface="Comfortaa"/>
              <a:sym typeface="Comfortaa"/>
            </a:endParaRPr>
          </a:p>
        </p:txBody>
      </p:sp>
      <p:pic>
        <p:nvPicPr>
          <p:cNvPr id="114" name="Google Shape;114;p20"/>
          <p:cNvPicPr preferRelativeResize="0"/>
          <p:nvPr/>
        </p:nvPicPr>
        <p:blipFill>
          <a:blip r:embed="rId3">
            <a:alphaModFix/>
          </a:blip>
          <a:stretch>
            <a:fillRect/>
          </a:stretch>
        </p:blipFill>
        <p:spPr>
          <a:xfrm>
            <a:off x="311725" y="1547275"/>
            <a:ext cx="3305575" cy="3196876"/>
          </a:xfrm>
          <a:prstGeom prst="rect">
            <a:avLst/>
          </a:prstGeom>
          <a:noFill/>
          <a:ln>
            <a:noFill/>
          </a:ln>
        </p:spPr>
      </p:pic>
      <p:pic>
        <p:nvPicPr>
          <p:cNvPr id="115" name="Google Shape;115;p20"/>
          <p:cNvPicPr preferRelativeResize="0"/>
          <p:nvPr/>
        </p:nvPicPr>
        <p:blipFill>
          <a:blip r:embed="rId4">
            <a:alphaModFix/>
          </a:blip>
          <a:stretch>
            <a:fillRect/>
          </a:stretch>
        </p:blipFill>
        <p:spPr>
          <a:xfrm>
            <a:off x="4091825" y="1622425"/>
            <a:ext cx="4651365" cy="3196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mfortaa"/>
                <a:ea typeface="Comfortaa"/>
                <a:cs typeface="Comfortaa"/>
                <a:sym typeface="Comfortaa"/>
              </a:rPr>
              <a:t>Components used</a:t>
            </a:r>
            <a:endParaRPr>
              <a:latin typeface="Comfortaa"/>
              <a:ea typeface="Comfortaa"/>
              <a:cs typeface="Comfortaa"/>
              <a:sym typeface="Comfortaa"/>
            </a:endParaRPr>
          </a:p>
        </p:txBody>
      </p:sp>
      <p:sp>
        <p:nvSpPr>
          <p:cNvPr id="121" name="Google Shape;121;p21"/>
          <p:cNvSpPr txBox="1"/>
          <p:nvPr/>
        </p:nvSpPr>
        <p:spPr>
          <a:xfrm>
            <a:off x="311700" y="1300475"/>
            <a:ext cx="8520600" cy="3755700"/>
          </a:xfrm>
          <a:prstGeom prst="rect">
            <a:avLst/>
          </a:prstGeom>
          <a:noFill/>
          <a:ln>
            <a:noFill/>
          </a:ln>
        </p:spPr>
        <p:txBody>
          <a:bodyPr anchorCtr="0" anchor="t" bIns="91425" lIns="91425" spcFirstLastPara="1" rIns="91425" wrap="square" tIns="91425">
            <a:spAutoFit/>
          </a:bodyPr>
          <a:lstStyle/>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Acrylic plates</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nuts, lock nuts, cap nuts, and other </a:t>
            </a:r>
            <a:r>
              <a:rPr lang="en" sz="1600">
                <a:latin typeface="Comfortaa"/>
                <a:ea typeface="Comfortaa"/>
                <a:cs typeface="Comfortaa"/>
                <a:sym typeface="Comfortaa"/>
              </a:rPr>
              <a:t>machinery</a:t>
            </a:r>
            <a:r>
              <a:rPr lang="en" sz="1600">
                <a:latin typeface="Comfortaa"/>
                <a:ea typeface="Comfortaa"/>
                <a:cs typeface="Comfortaa"/>
                <a:sym typeface="Comfortaa"/>
              </a:rPr>
              <a:t> parts</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Arduino UNO x 1</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servo motors x 5</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connecting wires</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USB cable </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OLED display x 1</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Potentiometers x 5</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HC 05 Bluetooth module x 1</a:t>
            </a:r>
            <a:endParaRPr sz="1600">
              <a:latin typeface="Comfortaa"/>
              <a:ea typeface="Comfortaa"/>
              <a:cs typeface="Comfortaa"/>
              <a:sym typeface="Comfortaa"/>
            </a:endParaRPr>
          </a:p>
          <a:p>
            <a:pPr indent="-330200" lvl="0" marL="457200" rtl="0" algn="just">
              <a:lnSpc>
                <a:spcPct val="150000"/>
              </a:lnSpc>
              <a:spcBef>
                <a:spcPts val="0"/>
              </a:spcBef>
              <a:spcAft>
                <a:spcPts val="0"/>
              </a:spcAft>
              <a:buSzPts val="1600"/>
              <a:buFont typeface="Comfortaa"/>
              <a:buChar char="●"/>
            </a:pPr>
            <a:r>
              <a:rPr lang="en" sz="1600">
                <a:latin typeface="Comfortaa"/>
                <a:ea typeface="Comfortaa"/>
                <a:cs typeface="Comfortaa"/>
                <a:sym typeface="Comfortaa"/>
              </a:rPr>
              <a:t>18650 battery x 2</a:t>
            </a:r>
            <a:endParaRPr sz="16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